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20" r:id="rId1"/>
  </p:sldMasterIdLst>
  <p:notesMasterIdLst>
    <p:notesMasterId r:id="rId17"/>
  </p:notesMasterIdLst>
  <p:handoutMasterIdLst>
    <p:handoutMasterId r:id="rId18"/>
  </p:handoutMasterIdLst>
  <p:sldIdLst>
    <p:sldId id="289" r:id="rId2"/>
    <p:sldId id="267" r:id="rId3"/>
    <p:sldId id="271" r:id="rId4"/>
    <p:sldId id="280" r:id="rId5"/>
    <p:sldId id="276" r:id="rId6"/>
    <p:sldId id="282" r:id="rId7"/>
    <p:sldId id="283" r:id="rId8"/>
    <p:sldId id="284" r:id="rId9"/>
    <p:sldId id="291" r:id="rId10"/>
    <p:sldId id="285" r:id="rId11"/>
    <p:sldId id="286" r:id="rId12"/>
    <p:sldId id="287" r:id="rId13"/>
    <p:sldId id="288" r:id="rId14"/>
    <p:sldId id="290" r:id="rId15"/>
    <p:sldId id="292" r:id="rId16"/>
  </p:sldIdLst>
  <p:sldSz cx="10693400" cy="7561263"/>
  <p:notesSz cx="6669088" cy="9928225"/>
  <p:defaultTextStyle>
    <a:defPPr>
      <a:defRPr lang="en-US"/>
    </a:defPPr>
    <a:lvl1pPr algn="l" defTabSz="995363" rtl="0" fontAlgn="base">
      <a:spcBef>
        <a:spcPct val="0"/>
      </a:spcBef>
      <a:spcAft>
        <a:spcPct val="0"/>
      </a:spcAft>
      <a:defRPr sz="2000" kern="1200">
        <a:solidFill>
          <a:schemeClr val="tx1"/>
        </a:solidFill>
        <a:latin typeface="Arial" charset="0"/>
        <a:ea typeface="+mn-ea"/>
        <a:cs typeface="+mn-cs"/>
      </a:defRPr>
    </a:lvl1pPr>
    <a:lvl2pPr marL="496888" indent="-39688" algn="l" defTabSz="995363" rtl="0" fontAlgn="base">
      <a:spcBef>
        <a:spcPct val="0"/>
      </a:spcBef>
      <a:spcAft>
        <a:spcPct val="0"/>
      </a:spcAft>
      <a:defRPr sz="2000" kern="1200">
        <a:solidFill>
          <a:schemeClr val="tx1"/>
        </a:solidFill>
        <a:latin typeface="Arial" charset="0"/>
        <a:ea typeface="+mn-ea"/>
        <a:cs typeface="+mn-cs"/>
      </a:defRPr>
    </a:lvl2pPr>
    <a:lvl3pPr marL="995363" indent="-80963" algn="l" defTabSz="995363" rtl="0" fontAlgn="base">
      <a:spcBef>
        <a:spcPct val="0"/>
      </a:spcBef>
      <a:spcAft>
        <a:spcPct val="0"/>
      </a:spcAft>
      <a:defRPr sz="2000" kern="1200">
        <a:solidFill>
          <a:schemeClr val="tx1"/>
        </a:solidFill>
        <a:latin typeface="Arial" charset="0"/>
        <a:ea typeface="+mn-ea"/>
        <a:cs typeface="+mn-cs"/>
      </a:defRPr>
    </a:lvl3pPr>
    <a:lvl4pPr marL="1492250" indent="-120650" algn="l" defTabSz="995363" rtl="0" fontAlgn="base">
      <a:spcBef>
        <a:spcPct val="0"/>
      </a:spcBef>
      <a:spcAft>
        <a:spcPct val="0"/>
      </a:spcAft>
      <a:defRPr sz="2000" kern="1200">
        <a:solidFill>
          <a:schemeClr val="tx1"/>
        </a:solidFill>
        <a:latin typeface="Arial" charset="0"/>
        <a:ea typeface="+mn-ea"/>
        <a:cs typeface="+mn-cs"/>
      </a:defRPr>
    </a:lvl4pPr>
    <a:lvl5pPr marL="1990725" indent="-161925" algn="l" defTabSz="995363"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9415" autoAdjust="0"/>
  </p:normalViewPr>
  <p:slideViewPr>
    <p:cSldViewPr>
      <p:cViewPr>
        <p:scale>
          <a:sx n="100" d="100"/>
          <a:sy n="100" d="100"/>
        </p:scale>
        <p:origin x="-228" y="192"/>
      </p:cViewPr>
      <p:guideLst>
        <p:guide orient="horz" pos="2382"/>
        <p:guide orient="horz" pos="405"/>
        <p:guide orient="horz" pos="4287"/>
        <p:guide pos="3368"/>
        <p:guide pos="715"/>
        <p:guide pos="6021"/>
      </p:guideLst>
    </p:cSldViewPr>
  </p:slideViewPr>
  <p:notesTextViewPr>
    <p:cViewPr>
      <p:scale>
        <a:sx n="100" d="100"/>
        <a:sy n="100" d="100"/>
      </p:scale>
      <p:origin x="0" y="0"/>
    </p:cViewPr>
  </p:notesTextViewPr>
  <p:notesViewPr>
    <p:cSldViewPr>
      <p:cViewPr varScale="1">
        <p:scale>
          <a:sx n="82" d="100"/>
          <a:sy n="82" d="100"/>
        </p:scale>
        <p:origin x="1200" y="6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Укажите Ваш пол:</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custT="1"/>
      <dgm:spPr/>
      <dgm:t>
        <a:bodyPr/>
        <a:lstStyle/>
        <a:p>
          <a:pPr algn="l" defTabSz="914400">
            <a:buNone/>
          </a:pPr>
          <a:r>
            <a:rPr lang="ru-RU" sz="1800" b="0" i="0" noProof="0" dirty="0" smtClean="0">
              <a:latin typeface="Cambria"/>
              <a:ea typeface="+mn-ea"/>
              <a:cs typeface="+mn-cs"/>
            </a:rPr>
            <a:t>Мужской</a:t>
          </a: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B10C8BE2-5594-4485-87C0-8B2EA38F8ED3}">
      <dgm:prSet phldrT="[Text]" custT="1"/>
      <dgm:spPr/>
      <dgm:t>
        <a:bodyPr/>
        <a:lstStyle/>
        <a:p>
          <a:pPr algn="l" defTabSz="914400">
            <a:buNone/>
          </a:pPr>
          <a:r>
            <a:rPr lang="ru-RU" sz="1800" b="0" i="0" noProof="0" dirty="0" smtClean="0">
              <a:latin typeface="Cambria"/>
              <a:ea typeface="+mn-ea"/>
              <a:cs typeface="+mn-cs"/>
            </a:rPr>
            <a:t>Женский</a:t>
          </a:r>
          <a:endParaRPr lang="ru-RU" sz="1800" b="0" i="0" noProof="0" dirty="0">
            <a:latin typeface="Cambria"/>
            <a:ea typeface="+mn-ea"/>
            <a:cs typeface="+mn-cs"/>
          </a:endParaRPr>
        </a:p>
      </dgm:t>
    </dgm:pt>
    <dgm:pt modelId="{2A78F060-55A8-4D16-BC42-22BFA6BF59A6}" type="parTrans" cxnId="{836E7CB1-66DA-47A7-8B90-7E7F66F8F79A}">
      <dgm:prSet/>
      <dgm:spPr/>
      <dgm:t>
        <a:bodyPr/>
        <a:lstStyle/>
        <a:p>
          <a:endParaRPr lang="en-US"/>
        </a:p>
      </dgm:t>
    </dgm:pt>
    <dgm:pt modelId="{5EF26A01-4B3D-406D-BB6E-BBF36BB4AAF8}" type="sibTrans" cxnId="{836E7CB1-66DA-47A7-8B90-7E7F66F8F79A}">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30846" custLinFactY="-39143" custLinFactNeighborY="-100000">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LinFactNeighborY="-40604">
        <dgm:presLayoutVars>
          <dgm:bulletEnabled val="1"/>
        </dgm:presLayoutVars>
      </dgm:prSet>
      <dgm:spPr/>
      <dgm:t>
        <a:bodyPr/>
        <a:lstStyle/>
        <a:p>
          <a:endParaRPr lang="en-US"/>
        </a:p>
      </dgm:t>
    </dgm:pt>
  </dgm:ptLst>
  <dgm:cxnLst>
    <dgm:cxn modelId="{A8589EA5-6583-4136-8929-CC0003F52FE4}" srcId="{01319AA5-B50C-4D90-A905-F300549B66ED}" destId="{1959B001-6CBB-4443-A3A1-15167EA1BD3C}" srcOrd="0" destOrd="0" parTransId="{248919A7-E7A3-4508-B9A7-6B0A3D5FAB1C}" sibTransId="{AF52E228-29E9-4C2B-9095-1FEDA0228ABC}"/>
    <dgm:cxn modelId="{B69AF5A1-BD25-4800-880A-E0045445B760}" type="presOf" srcId="{B10C8BE2-5594-4485-87C0-8B2EA38F8ED3}" destId="{802F44E0-5600-49C0-9614-DDE06230BCAB}" srcOrd="0" destOrd="1" presId="urn:microsoft.com/office/officeart/2005/8/layout/vList2"/>
    <dgm:cxn modelId="{4992C860-D087-47F1-8EF3-AB34EA0F6D11}" srcId="{7C8D75FB-44B4-4D58-9D1B-A90B582CF886}" destId="{01319AA5-B50C-4D90-A905-F300549B66ED}" srcOrd="0" destOrd="0" parTransId="{815CECC5-8315-43F1-880A-E29B71867343}" sibTransId="{37E2493A-1961-4F19-8AC5-E2FE83AFB115}"/>
    <dgm:cxn modelId="{FEFB489B-8B68-4E4D-921B-7A69E6C5D54E}" type="presOf" srcId="{1959B001-6CBB-4443-A3A1-15167EA1BD3C}" destId="{802F44E0-5600-49C0-9614-DDE06230BCAB}" srcOrd="0" destOrd="0" presId="urn:microsoft.com/office/officeart/2005/8/layout/vList2"/>
    <dgm:cxn modelId="{836E7CB1-66DA-47A7-8B90-7E7F66F8F79A}" srcId="{01319AA5-B50C-4D90-A905-F300549B66ED}" destId="{B10C8BE2-5594-4485-87C0-8B2EA38F8ED3}" srcOrd="1" destOrd="0" parTransId="{2A78F060-55A8-4D16-BC42-22BFA6BF59A6}" sibTransId="{5EF26A01-4B3D-406D-BB6E-BBF36BB4AAF8}"/>
    <dgm:cxn modelId="{7C0CCFEF-2EB9-4931-982D-380DC0388B21}" type="presOf" srcId="{01319AA5-B50C-4D90-A905-F300549B66ED}" destId="{FDD36B4F-5AEE-493A-A2C7-D255F33D7ED0}" srcOrd="0" destOrd="0" presId="urn:microsoft.com/office/officeart/2005/8/layout/vList2"/>
    <dgm:cxn modelId="{4B0680BE-1045-4AA6-9C65-D364E4009CFE}" type="presOf" srcId="{7C8D75FB-44B4-4D58-9D1B-A90B582CF886}" destId="{C4497D8F-7A7D-427C-8D16-8CB4F4A134BE}" srcOrd="0" destOrd="0" presId="urn:microsoft.com/office/officeart/2005/8/layout/vList2"/>
    <dgm:cxn modelId="{B6BC0906-9D79-4B2D-B324-A8AB6C41E128}" type="presParOf" srcId="{C4497D8F-7A7D-427C-8D16-8CB4F4A134BE}" destId="{FDD36B4F-5AEE-493A-A2C7-D255F33D7ED0}" srcOrd="0" destOrd="0" presId="urn:microsoft.com/office/officeart/2005/8/layout/vList2"/>
    <dgm:cxn modelId="{9214B181-ECF6-4635-98FC-1E49559ABB80}"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Укажите Ваш год рождения:</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dgm:spPr/>
      <dgm:t>
        <a:bodyPr/>
        <a:lstStyle/>
        <a:p>
          <a:pPr algn="l" defTabSz="914400">
            <a:buNone/>
          </a:pP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21274" custLinFactY="-19043" custLinFactNeighborY="-100000">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LinFactNeighborY="-54929">
        <dgm:presLayoutVars>
          <dgm:bulletEnabled val="1"/>
        </dgm:presLayoutVars>
      </dgm:prSet>
      <dgm:spPr/>
      <dgm:t>
        <a:bodyPr/>
        <a:lstStyle/>
        <a:p>
          <a:endParaRPr lang="en-US"/>
        </a:p>
      </dgm:t>
    </dgm:pt>
  </dgm:ptLst>
  <dgm:cxnLst>
    <dgm:cxn modelId="{A8589EA5-6583-4136-8929-CC0003F52FE4}" srcId="{01319AA5-B50C-4D90-A905-F300549B66ED}" destId="{1959B001-6CBB-4443-A3A1-15167EA1BD3C}" srcOrd="0" destOrd="0" parTransId="{248919A7-E7A3-4508-B9A7-6B0A3D5FAB1C}" sibTransId="{AF52E228-29E9-4C2B-9095-1FEDA0228ABC}"/>
    <dgm:cxn modelId="{642F8725-B128-43C2-88B0-A9643DA1815B}" type="presOf" srcId="{01319AA5-B50C-4D90-A905-F300549B66ED}" destId="{FDD36B4F-5AEE-493A-A2C7-D255F33D7ED0}" srcOrd="0" destOrd="0" presId="urn:microsoft.com/office/officeart/2005/8/layout/vList2"/>
    <dgm:cxn modelId="{4992C860-D087-47F1-8EF3-AB34EA0F6D11}" srcId="{7C8D75FB-44B4-4D58-9D1B-A90B582CF886}" destId="{01319AA5-B50C-4D90-A905-F300549B66ED}" srcOrd="0" destOrd="0" parTransId="{815CECC5-8315-43F1-880A-E29B71867343}" sibTransId="{37E2493A-1961-4F19-8AC5-E2FE83AFB115}"/>
    <dgm:cxn modelId="{D85DC046-ABBD-4789-89E1-5B0D435DD519}" type="presOf" srcId="{1959B001-6CBB-4443-A3A1-15167EA1BD3C}" destId="{802F44E0-5600-49C0-9614-DDE06230BCAB}" srcOrd="0" destOrd="0" presId="urn:microsoft.com/office/officeart/2005/8/layout/vList2"/>
    <dgm:cxn modelId="{1E43CAB9-B530-4072-B0D9-E92902AF64BD}" type="presOf" srcId="{7C8D75FB-44B4-4D58-9D1B-A90B582CF886}" destId="{C4497D8F-7A7D-427C-8D16-8CB4F4A134BE}" srcOrd="0" destOrd="0" presId="urn:microsoft.com/office/officeart/2005/8/layout/vList2"/>
    <dgm:cxn modelId="{06F82692-5FBB-425D-95F1-FC3184B5FB99}" type="presParOf" srcId="{C4497D8F-7A7D-427C-8D16-8CB4F4A134BE}" destId="{FDD36B4F-5AEE-493A-A2C7-D255F33D7ED0}" srcOrd="0" destOrd="0" presId="urn:microsoft.com/office/officeart/2005/8/layout/vList2"/>
    <dgm:cxn modelId="{DA233F6E-D0AF-4A38-9100-6793370BD4AC}"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Вы </a:t>
          </a:r>
          <a:r>
            <a:rPr lang="ru-RU" sz="1800" smtClean="0"/>
            <a:t>планируете проходить/проходили </a:t>
          </a:r>
          <a:r>
            <a:rPr lang="ru-RU" sz="1800" dirty="0" smtClean="0"/>
            <a:t>срочную воинскую службу?</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1959B001-6CBB-4443-A3A1-15167EA1BD3C}">
      <dgm:prSet phldrT="[Text]"/>
      <dgm:spPr/>
      <dgm:t>
        <a:bodyPr/>
        <a:lstStyle/>
        <a:p>
          <a:pPr algn="l" defTabSz="914400">
            <a:buNone/>
          </a:pPr>
          <a:r>
            <a:rPr lang="ru-RU" sz="1800" b="0" i="0" noProof="0" dirty="0" smtClean="0">
              <a:latin typeface="Cambria"/>
              <a:ea typeface="+mn-ea"/>
              <a:cs typeface="+mn-cs"/>
            </a:rPr>
            <a:t>0</a:t>
          </a:r>
          <a:endParaRPr lang="ru-RU" sz="1800" b="0" i="0" noProof="0" dirty="0">
            <a:latin typeface="Cambria"/>
            <a:ea typeface="+mn-ea"/>
            <a:cs typeface="+mn-cs"/>
          </a:endParaRPr>
        </a:p>
      </dgm:t>
    </dgm:pt>
    <dgm:pt modelId="{248919A7-E7A3-4508-B9A7-6B0A3D5FAB1C}" type="parTrans" cxnId="{A8589EA5-6583-4136-8929-CC0003F52FE4}">
      <dgm:prSet/>
      <dgm:spPr/>
      <dgm:t>
        <a:bodyPr/>
        <a:lstStyle/>
        <a:p>
          <a:endParaRPr lang="en-US"/>
        </a:p>
      </dgm:t>
    </dgm:pt>
    <dgm:pt modelId="{AF52E228-29E9-4C2B-9095-1FEDA0228ABC}" type="sibTrans" cxnId="{A8589EA5-6583-4136-8929-CC0003F52FE4}">
      <dgm:prSet/>
      <dgm:spPr/>
      <dgm:t>
        <a:bodyPr/>
        <a:lstStyle/>
        <a:p>
          <a:endParaRPr lang="en-US"/>
        </a:p>
      </dgm:t>
    </dgm:pt>
    <dgm:pt modelId="{A62ACFE6-50B1-4311-8285-E7E5B504ADA9}">
      <dgm:prSet phldrT="[Text]"/>
      <dgm:spPr/>
      <dgm:t>
        <a:bodyPr/>
        <a:lstStyle/>
        <a:p>
          <a:pPr algn="l" defTabSz="914400">
            <a:buNone/>
          </a:pPr>
          <a:r>
            <a:rPr lang="ru-RU" sz="1800" b="0" i="0" noProof="0" dirty="0" smtClean="0">
              <a:latin typeface="Cambria"/>
              <a:ea typeface="+mn-ea"/>
              <a:cs typeface="+mn-cs"/>
            </a:rPr>
            <a:t>1</a:t>
          </a:r>
          <a:endParaRPr lang="ru-RU" sz="1800" b="0" i="0" noProof="0" dirty="0">
            <a:latin typeface="Cambria"/>
            <a:ea typeface="+mn-ea"/>
            <a:cs typeface="+mn-cs"/>
          </a:endParaRPr>
        </a:p>
      </dgm:t>
    </dgm:pt>
    <dgm:pt modelId="{D1532ECC-B606-40A5-AE72-07847AC7FBCF}" type="parTrans" cxnId="{FCF6419A-49EC-438F-BC77-33FAF44F28DF}">
      <dgm:prSet/>
      <dgm:spPr/>
      <dgm:t>
        <a:bodyPr/>
        <a:lstStyle/>
        <a:p>
          <a:endParaRPr lang="ru-RU"/>
        </a:p>
      </dgm:t>
    </dgm:pt>
    <dgm:pt modelId="{D8179E4C-3F0D-404F-A1F4-352A53081A46}" type="sibTrans" cxnId="{FCF6419A-49EC-438F-BC77-33FAF44F28DF}">
      <dgm:prSet/>
      <dgm:spPr/>
      <dgm:t>
        <a:bodyPr/>
        <a:lstStyle/>
        <a:p>
          <a:endParaRPr lang="ru-RU"/>
        </a:p>
      </dgm:t>
    </dgm:pt>
    <dgm:pt modelId="{68D52814-1F5B-4620-B61C-AED0BF449F7D}">
      <dgm:prSet phldrT="[Text]"/>
      <dgm:spPr/>
      <dgm:t>
        <a:bodyPr/>
        <a:lstStyle/>
        <a:p>
          <a:pPr algn="l" defTabSz="914400">
            <a:buNone/>
          </a:pPr>
          <a:r>
            <a:rPr lang="ru-RU" sz="1800" b="0" i="0" noProof="0" dirty="0" smtClean="0">
              <a:latin typeface="Cambria"/>
              <a:ea typeface="+mn-ea"/>
              <a:cs typeface="+mn-cs"/>
            </a:rPr>
            <a:t>3</a:t>
          </a:r>
          <a:endParaRPr lang="ru-RU" sz="1800" b="0" i="0" noProof="0" dirty="0">
            <a:latin typeface="Cambria"/>
            <a:ea typeface="+mn-ea"/>
            <a:cs typeface="+mn-cs"/>
          </a:endParaRPr>
        </a:p>
      </dgm:t>
    </dgm:pt>
    <dgm:pt modelId="{06DF269A-BAA4-41FC-AE06-3C8C844826F7}" type="parTrans" cxnId="{B7D731BA-904E-4E4A-B7B5-9785811B32E9}">
      <dgm:prSet/>
      <dgm:spPr/>
      <dgm:t>
        <a:bodyPr/>
        <a:lstStyle/>
        <a:p>
          <a:endParaRPr lang="ru-RU"/>
        </a:p>
      </dgm:t>
    </dgm:pt>
    <dgm:pt modelId="{9065020B-284C-4E94-930A-BE304AD03054}" type="sibTrans" cxnId="{B7D731BA-904E-4E4A-B7B5-9785811B32E9}">
      <dgm:prSet/>
      <dgm:spPr/>
      <dgm:t>
        <a:bodyPr/>
        <a:lstStyle/>
        <a:p>
          <a:endParaRPr lang="ru-RU"/>
        </a:p>
      </dgm:t>
    </dgm:pt>
    <dgm:pt modelId="{AF7A8BCD-9245-4C3D-A2A8-F82600839E26}">
      <dgm:prSet phldrT="[Text]"/>
      <dgm:spPr/>
      <dgm:t>
        <a:bodyPr/>
        <a:lstStyle/>
        <a:p>
          <a:pPr algn="l" defTabSz="914400">
            <a:buNone/>
          </a:pPr>
          <a:r>
            <a:rPr lang="ru-RU" sz="1800" b="0" i="0" noProof="0" dirty="0" smtClean="0">
              <a:latin typeface="Cambria"/>
              <a:ea typeface="+mn-ea"/>
              <a:cs typeface="+mn-cs"/>
            </a:rPr>
            <a:t>2</a:t>
          </a:r>
          <a:endParaRPr lang="ru-RU" sz="1800" b="0" i="0" noProof="0" dirty="0">
            <a:latin typeface="Cambria"/>
            <a:ea typeface="+mn-ea"/>
            <a:cs typeface="+mn-cs"/>
          </a:endParaRPr>
        </a:p>
      </dgm:t>
    </dgm:pt>
    <dgm:pt modelId="{34AF309B-270C-40A1-AD43-F303C9B04AB9}" type="parTrans" cxnId="{7DB73C7E-4E8F-4EB3-9792-E3A3A15192A9}">
      <dgm:prSet/>
      <dgm:spPr/>
      <dgm:t>
        <a:bodyPr/>
        <a:lstStyle/>
        <a:p>
          <a:endParaRPr lang="ru-RU"/>
        </a:p>
      </dgm:t>
    </dgm:pt>
    <dgm:pt modelId="{10CEF783-4530-4213-B934-559DD8780611}" type="sibTrans" cxnId="{7DB73C7E-4E8F-4EB3-9792-E3A3A15192A9}">
      <dgm:prSet/>
      <dgm:spPr/>
      <dgm:t>
        <a:bodyPr/>
        <a:lstStyle/>
        <a:p>
          <a:endParaRPr lang="ru-RU"/>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30846" custLinFactNeighborY="-80428">
        <dgm:presLayoutVars>
          <dgm:chMax val="0"/>
          <dgm:bulletEnabled val="1"/>
        </dgm:presLayoutVars>
      </dgm:prSet>
      <dgm:spPr/>
      <dgm:t>
        <a:bodyPr/>
        <a:lstStyle/>
        <a:p>
          <a:endParaRPr lang="en-US"/>
        </a:p>
      </dgm:t>
    </dgm:pt>
    <dgm:pt modelId="{802F44E0-5600-49C0-9614-DDE06230BCAB}" type="pres">
      <dgm:prSet presAssocID="{01319AA5-B50C-4D90-A905-F300549B66ED}" presName="childText" presStyleLbl="revTx" presStyleIdx="0" presStyleCnt="1" custScaleY="49999" custLinFactNeighborY="-17129">
        <dgm:presLayoutVars>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B12E5BAF-013C-401B-B50E-45FD91852731}" type="presOf" srcId="{01319AA5-B50C-4D90-A905-F300549B66ED}" destId="{FDD36B4F-5AEE-493A-A2C7-D255F33D7ED0}" srcOrd="0" destOrd="0" presId="urn:microsoft.com/office/officeart/2005/8/layout/vList2"/>
    <dgm:cxn modelId="{A8589EA5-6583-4136-8929-CC0003F52FE4}" srcId="{01319AA5-B50C-4D90-A905-F300549B66ED}" destId="{1959B001-6CBB-4443-A3A1-15167EA1BD3C}" srcOrd="0" destOrd="0" parTransId="{248919A7-E7A3-4508-B9A7-6B0A3D5FAB1C}" sibTransId="{AF52E228-29E9-4C2B-9095-1FEDA0228ABC}"/>
    <dgm:cxn modelId="{A3035DF0-167D-43E5-AB5E-D05A25EA310B}" type="presOf" srcId="{68D52814-1F5B-4620-B61C-AED0BF449F7D}" destId="{802F44E0-5600-49C0-9614-DDE06230BCAB}" srcOrd="0" destOrd="3" presId="urn:microsoft.com/office/officeart/2005/8/layout/vList2"/>
    <dgm:cxn modelId="{8514D541-7783-478D-94DD-3CAA41242554}" type="presOf" srcId="{AF7A8BCD-9245-4C3D-A2A8-F82600839E26}" destId="{802F44E0-5600-49C0-9614-DDE06230BCAB}" srcOrd="0" destOrd="2" presId="urn:microsoft.com/office/officeart/2005/8/layout/vList2"/>
    <dgm:cxn modelId="{B7D731BA-904E-4E4A-B7B5-9785811B32E9}" srcId="{01319AA5-B50C-4D90-A905-F300549B66ED}" destId="{68D52814-1F5B-4620-B61C-AED0BF449F7D}" srcOrd="3" destOrd="0" parTransId="{06DF269A-BAA4-41FC-AE06-3C8C844826F7}" sibTransId="{9065020B-284C-4E94-930A-BE304AD03054}"/>
    <dgm:cxn modelId="{E4E50411-BEFA-408F-B575-0D409F200072}" type="presOf" srcId="{7C8D75FB-44B4-4D58-9D1B-A90B582CF886}" destId="{C4497D8F-7A7D-427C-8D16-8CB4F4A134BE}" srcOrd="0" destOrd="0" presId="urn:microsoft.com/office/officeart/2005/8/layout/vList2"/>
    <dgm:cxn modelId="{DED28AF2-EB02-4B64-B737-06F8E213E90C}" type="presOf" srcId="{1959B001-6CBB-4443-A3A1-15167EA1BD3C}" destId="{802F44E0-5600-49C0-9614-DDE06230BCAB}" srcOrd="0" destOrd="0" presId="urn:microsoft.com/office/officeart/2005/8/layout/vList2"/>
    <dgm:cxn modelId="{9F6656B2-D730-4494-9CC2-523179CF7E98}" type="presOf" srcId="{A62ACFE6-50B1-4311-8285-E7E5B504ADA9}" destId="{802F44E0-5600-49C0-9614-DDE06230BCAB}" srcOrd="0" destOrd="1" presId="urn:microsoft.com/office/officeart/2005/8/layout/vList2"/>
    <dgm:cxn modelId="{FCF6419A-49EC-438F-BC77-33FAF44F28DF}" srcId="{01319AA5-B50C-4D90-A905-F300549B66ED}" destId="{A62ACFE6-50B1-4311-8285-E7E5B504ADA9}" srcOrd="1" destOrd="0" parTransId="{D1532ECC-B606-40A5-AE72-07847AC7FBCF}" sibTransId="{D8179E4C-3F0D-404F-A1F4-352A53081A46}"/>
    <dgm:cxn modelId="{7DB73C7E-4E8F-4EB3-9792-E3A3A15192A9}" srcId="{01319AA5-B50C-4D90-A905-F300549B66ED}" destId="{AF7A8BCD-9245-4C3D-A2A8-F82600839E26}" srcOrd="2" destOrd="0" parTransId="{34AF309B-270C-40A1-AD43-F303C9B04AB9}" sibTransId="{10CEF783-4530-4213-B934-559DD8780611}"/>
    <dgm:cxn modelId="{389BFB24-6640-46CE-9E23-C7F770C1CBAB}" type="presParOf" srcId="{C4497D8F-7A7D-427C-8D16-8CB4F4A134BE}" destId="{FDD36B4F-5AEE-493A-A2C7-D255F33D7ED0}" srcOrd="0" destOrd="0" presId="urn:microsoft.com/office/officeart/2005/8/layout/vList2"/>
    <dgm:cxn modelId="{53B6E381-CFAC-4A40-A347-67F42124E303}" type="presParOf" srcId="{C4497D8F-7A7D-427C-8D16-8CB4F4A134BE}" destId="{802F44E0-5600-49C0-9614-DDE06230BCAB}"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Вы планируете работать от начала трудовой деятельности до достижения Вами пенсионного возраста?</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23188">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DC22EC1D-F121-46ED-8C12-E21A696DA9F9}" type="presOf" srcId="{01319AA5-B50C-4D90-A905-F300549B66ED}" destId="{FDD36B4F-5AEE-493A-A2C7-D255F33D7ED0}" srcOrd="0" destOrd="0" presId="urn:microsoft.com/office/officeart/2005/8/layout/vList2"/>
    <dgm:cxn modelId="{18A0E9AB-D83C-49C6-9D1C-42EA6393EFDB}" type="presOf" srcId="{7C8D75FB-44B4-4D58-9D1B-A90B582CF886}" destId="{C4497D8F-7A7D-427C-8D16-8CB4F4A134BE}" srcOrd="0" destOrd="0" presId="urn:microsoft.com/office/officeart/2005/8/layout/vList2"/>
    <dgm:cxn modelId="{59D00B50-2E1C-4ED5-A366-D7E23FA43886}"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детей Вы планируете иметь?</a:t>
          </a:r>
          <a:endParaRPr lang="ru-RU" sz="1800" b="0" i="0" noProof="0" dirty="0">
            <a:latin typeface="Cambria"/>
            <a:ea typeface="+mn-ea"/>
            <a:cs typeface="+mn-cs"/>
          </a:endParaRP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63553">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43DD8ACC-A563-4507-A64E-A05A7CCF5A15}" type="presOf" srcId="{7C8D75FB-44B4-4D58-9D1B-A90B582CF886}" destId="{C4497D8F-7A7D-427C-8D16-8CB4F4A134BE}" srcOrd="0" destOrd="0" presId="urn:microsoft.com/office/officeart/2005/8/layout/vList2"/>
    <dgm:cxn modelId="{3E76D4E8-8B8E-41BD-B40F-14D1209FAB07}" type="presOf" srcId="{01319AA5-B50C-4D90-A905-F300549B66ED}" destId="{FDD36B4F-5AEE-493A-A2C7-D255F33D7ED0}" srcOrd="0" destOrd="0" presId="urn:microsoft.com/office/officeart/2005/8/layout/vList2"/>
    <dgm:cxn modelId="{5D5D01CE-4259-4A0B-BCF3-FB812B40B50E}"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Сколько лет после достижения пенсионного возраста Вы готовы работать без обращения за назначением трудовой пенсии? </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NeighborY="-18575">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46621366-86D2-4508-96FB-1EC54250E9B7}" type="presOf" srcId="{7C8D75FB-44B4-4D58-9D1B-A90B582CF886}" destId="{C4497D8F-7A7D-427C-8D16-8CB4F4A134BE}" srcOrd="0" destOrd="0" presId="urn:microsoft.com/office/officeart/2005/8/layout/vList2"/>
    <dgm:cxn modelId="{36B454F8-E8FD-4A6F-B34F-500ABAAB9E9E}" type="presOf" srcId="{01319AA5-B50C-4D90-A905-F300549B66ED}" destId="{FDD36B4F-5AEE-493A-A2C7-D255F33D7ED0}" srcOrd="0" destOrd="0" presId="urn:microsoft.com/office/officeart/2005/8/layout/vList2"/>
    <dgm:cxn modelId="{BC8BFD57-88F6-47BD-9236-02E8A19B199A}"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Каков Ваш тариф, по которому  формируются Ваши пенсионные накопления?</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Y="-7186" custLinFactNeighborY="-100000">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826B98C6-1555-40B6-ADD4-013F8884C453}" type="presOf" srcId="{7C8D75FB-44B4-4D58-9D1B-A90B582CF886}" destId="{C4497D8F-7A7D-427C-8D16-8CB4F4A134BE}" srcOrd="0" destOrd="0" presId="urn:microsoft.com/office/officeart/2005/8/layout/vList2"/>
    <dgm:cxn modelId="{D80A1776-54BF-42BD-B59D-D51791BA9ADC}" type="presOf" srcId="{01319AA5-B50C-4D90-A905-F300549B66ED}" destId="{FDD36B4F-5AEE-493A-A2C7-D255F33D7ED0}" srcOrd="0" destOrd="0" presId="urn:microsoft.com/office/officeart/2005/8/layout/vList2"/>
    <dgm:cxn modelId="{220577E3-EDAA-457E-93AC-D0D809B39376}"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C8D75FB-44B4-4D58-9D1B-A90B582CF886}" type="doc">
      <dgm:prSet loTypeId="urn:microsoft.com/office/officeart/2005/8/layout/vList2" loCatId="list" qsTypeId="urn:microsoft.com/office/officeart/2005/8/quickstyle/simple4" qsCatId="simple" csTypeId="urn:microsoft.com/office/officeart/2005/8/colors/accent1_3" csCatId="accent1" phldr="1"/>
      <dgm:spPr/>
      <dgm:t>
        <a:bodyPr/>
        <a:lstStyle/>
        <a:p>
          <a:endParaRPr lang="en-US"/>
        </a:p>
      </dgm:t>
    </dgm:pt>
    <dgm:pt modelId="{01319AA5-B50C-4D90-A905-F300549B66ED}">
      <dgm:prSet phldrT="[Text]"/>
      <dgm:spPr/>
      <dgm:t>
        <a:bodyPr/>
        <a:lstStyle/>
        <a:p>
          <a:pPr algn="ctr" defTabSz="914400">
            <a:buNone/>
          </a:pPr>
          <a:r>
            <a:rPr lang="ru-RU" sz="1800" dirty="0" smtClean="0"/>
            <a:t>       Ваша официальная зарплата в рублях:</a:t>
          </a:r>
        </a:p>
      </dgm:t>
    </dgm:pt>
    <dgm:pt modelId="{815CECC5-8315-43F1-880A-E29B71867343}" type="parTrans" cxnId="{4992C860-D087-47F1-8EF3-AB34EA0F6D11}">
      <dgm:prSet/>
      <dgm:spPr/>
      <dgm:t>
        <a:bodyPr/>
        <a:lstStyle/>
        <a:p>
          <a:endParaRPr lang="en-US"/>
        </a:p>
      </dgm:t>
    </dgm:pt>
    <dgm:pt modelId="{37E2493A-1961-4F19-8AC5-E2FE83AFB115}" type="sibTrans" cxnId="{4992C860-D087-47F1-8EF3-AB34EA0F6D11}">
      <dgm:prSet/>
      <dgm:spPr/>
      <dgm:t>
        <a:bodyPr/>
        <a:lstStyle/>
        <a:p>
          <a:endParaRPr lang="en-US"/>
        </a:p>
      </dgm:t>
    </dgm:pt>
    <dgm:pt modelId="{C4497D8F-7A7D-427C-8D16-8CB4F4A134BE}" type="pres">
      <dgm:prSet presAssocID="{7C8D75FB-44B4-4D58-9D1B-A90B582CF886}" presName="linear" presStyleCnt="0">
        <dgm:presLayoutVars>
          <dgm:animLvl val="lvl"/>
          <dgm:resizeHandles val="exact"/>
        </dgm:presLayoutVars>
      </dgm:prSet>
      <dgm:spPr/>
      <dgm:t>
        <a:bodyPr/>
        <a:lstStyle/>
        <a:p>
          <a:endParaRPr lang="en-US"/>
        </a:p>
      </dgm:t>
    </dgm:pt>
    <dgm:pt modelId="{FDD36B4F-5AEE-493A-A2C7-D255F33D7ED0}" type="pres">
      <dgm:prSet presAssocID="{01319AA5-B50C-4D90-A905-F300549B66ED}" presName="parentText" presStyleLbl="node1" presStyleIdx="0" presStyleCnt="1" custScaleY="12863" custLinFactY="-7186" custLinFactNeighborY="-100000">
        <dgm:presLayoutVars>
          <dgm:chMax val="0"/>
          <dgm:bulletEnabled val="1"/>
        </dgm:presLayoutVars>
      </dgm:prSet>
      <dgm:spPr/>
      <dgm:t>
        <a:bodyPr/>
        <a:lstStyle/>
        <a:p>
          <a:endParaRPr lang="en-US"/>
        </a:p>
      </dgm:t>
    </dgm:pt>
  </dgm:ptLst>
  <dgm:cxnLst>
    <dgm:cxn modelId="{4992C860-D087-47F1-8EF3-AB34EA0F6D11}" srcId="{7C8D75FB-44B4-4D58-9D1B-A90B582CF886}" destId="{01319AA5-B50C-4D90-A905-F300549B66ED}" srcOrd="0" destOrd="0" parTransId="{815CECC5-8315-43F1-880A-E29B71867343}" sibTransId="{37E2493A-1961-4F19-8AC5-E2FE83AFB115}"/>
    <dgm:cxn modelId="{852A4F25-FC08-47B1-8704-E73682F8F0A0}" type="presOf" srcId="{01319AA5-B50C-4D90-A905-F300549B66ED}" destId="{FDD36B4F-5AEE-493A-A2C7-D255F33D7ED0}" srcOrd="0" destOrd="0" presId="urn:microsoft.com/office/officeart/2005/8/layout/vList2"/>
    <dgm:cxn modelId="{3F798C78-B499-456D-9B83-FB83EF9EC43E}" type="presOf" srcId="{7C8D75FB-44B4-4D58-9D1B-A90B582CF886}" destId="{C4497D8F-7A7D-427C-8D16-8CB4F4A134BE}" srcOrd="0" destOrd="0" presId="urn:microsoft.com/office/officeart/2005/8/layout/vList2"/>
    <dgm:cxn modelId="{67CA51B8-1C50-448E-A28B-686E1E14396E}" type="presParOf" srcId="{C4497D8F-7A7D-427C-8D16-8CB4F4A134BE}" destId="{FDD36B4F-5AEE-493A-A2C7-D255F33D7E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47928"/>
          <a:ext cx="5953931" cy="1464035"/>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14400">
            <a:lnSpc>
              <a:spcPct val="90000"/>
            </a:lnSpc>
            <a:spcBef>
              <a:spcPct val="0"/>
            </a:spcBef>
            <a:spcAft>
              <a:spcPct val="35000"/>
            </a:spcAft>
            <a:buNone/>
          </a:pPr>
          <a:r>
            <a:rPr lang="ru-RU" sz="2100" kern="1200" dirty="0" smtClean="0"/>
            <a:t>       Сколько лет после достижения пенсионного возраста Вы готовы работать без обращения за назначением трудовой пенсии? </a:t>
          </a:r>
        </a:p>
      </dsp:txBody>
      <dsp:txXfrm>
        <a:off x="71468" y="119396"/>
        <a:ext cx="5810995" cy="13210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0"/>
          <a:ext cx="5953931" cy="881311"/>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14400">
            <a:lnSpc>
              <a:spcPct val="90000"/>
            </a:lnSpc>
            <a:spcBef>
              <a:spcPct val="0"/>
            </a:spcBef>
            <a:spcAft>
              <a:spcPct val="35000"/>
            </a:spcAft>
            <a:buNone/>
          </a:pPr>
          <a:r>
            <a:rPr lang="ru-RU" sz="2100" kern="1200" dirty="0" smtClean="0"/>
            <a:t>       Каков Ваш тариф, по которому  формируются Ваши пенсионные накопления?</a:t>
          </a:r>
        </a:p>
      </dsp:txBody>
      <dsp:txXfrm>
        <a:off x="43022" y="43022"/>
        <a:ext cx="5867887" cy="79526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D36B4F-5AEE-493A-A2C7-D255F33D7ED0}">
      <dsp:nvSpPr>
        <dsp:cNvPr id="0" name=""/>
        <dsp:cNvSpPr/>
      </dsp:nvSpPr>
      <dsp:spPr>
        <a:xfrm>
          <a:off x="0" y="0"/>
          <a:ext cx="5953931" cy="558645"/>
        </a:xfrm>
        <a:prstGeom prst="roundRect">
          <a:avLst/>
        </a:prstGeom>
        <a:solidFill>
          <a:schemeClr val="accent1">
            <a:shade val="80000"/>
            <a:hueOff val="0"/>
            <a:satOff val="0"/>
            <a:lumOff val="0"/>
            <a:alphaOff val="0"/>
          </a:schemeClr>
        </a:solidFill>
        <a:ln>
          <a:noFill/>
        </a:ln>
        <a:effectLst>
          <a:outerShdw blurRad="39999" dist="23000" dir="5400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914400">
            <a:lnSpc>
              <a:spcPct val="90000"/>
            </a:lnSpc>
            <a:spcBef>
              <a:spcPct val="0"/>
            </a:spcBef>
            <a:spcAft>
              <a:spcPct val="35000"/>
            </a:spcAft>
            <a:buNone/>
          </a:pPr>
          <a:r>
            <a:rPr lang="ru-RU" sz="2300" kern="1200" dirty="0" smtClean="0"/>
            <a:t>       Ваша официальная зарплата в рублях:</a:t>
          </a:r>
        </a:p>
      </dsp:txBody>
      <dsp:txXfrm>
        <a:off x="27271" y="27271"/>
        <a:ext cx="5899389" cy="50410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defTabSz="995690"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defTabSz="995690" fontAlgn="auto">
              <a:spcBef>
                <a:spcPts val="0"/>
              </a:spcBef>
              <a:spcAft>
                <a:spcPts val="0"/>
              </a:spcAft>
              <a:defRPr sz="1200">
                <a:latin typeface="+mn-lt"/>
              </a:defRPr>
            </a:lvl1pPr>
          </a:lstStyle>
          <a:p>
            <a:pPr>
              <a:defRPr/>
            </a:pPr>
            <a:fld id="{12A93FA8-5102-4F12-BC15-7C083428FE77}" type="datetimeFigureOut">
              <a:rPr lang="ru-RU"/>
              <a:pPr>
                <a:defRPr/>
              </a:pPr>
              <a:t>25.06.2013</a:t>
            </a:fld>
            <a:endParaRPr lang="ru-RU" dirty="0"/>
          </a:p>
        </p:txBody>
      </p:sp>
      <p:sp>
        <p:nvSpPr>
          <p:cNvPr id="4" name="Нижний колонтитул 3"/>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defTabSz="995690" fontAlgn="auto">
              <a:spcBef>
                <a:spcPts val="0"/>
              </a:spcBef>
              <a:spcAft>
                <a:spcPts val="0"/>
              </a:spcAft>
              <a:defRPr sz="1200">
                <a:latin typeface="+mn-lt"/>
              </a:defRPr>
            </a:lvl1pPr>
          </a:lstStyle>
          <a:p>
            <a:pPr>
              <a:defRPr/>
            </a:pPr>
            <a:endParaRPr lang="ru-RU"/>
          </a:p>
        </p:txBody>
      </p:sp>
      <p:sp>
        <p:nvSpPr>
          <p:cNvPr id="5" name="Номер слайда 4"/>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defTabSz="995690" fontAlgn="auto">
              <a:spcBef>
                <a:spcPts val="0"/>
              </a:spcBef>
              <a:spcAft>
                <a:spcPts val="0"/>
              </a:spcAft>
              <a:defRPr sz="1200">
                <a:latin typeface="+mn-lt"/>
              </a:defRPr>
            </a:lvl1pPr>
          </a:lstStyle>
          <a:p>
            <a:pPr>
              <a:defRPr/>
            </a:pPr>
            <a:fld id="{59D21DA4-3251-41BA-8697-C7FB77666C5A}" type="slidenum">
              <a:rPr lang="ru-RU"/>
              <a:pPr>
                <a:defRPr/>
              </a:pPr>
              <a:t>‹#›</a:t>
            </a:fld>
            <a:endParaRPr lang="ru-RU" dirty="0"/>
          </a:p>
        </p:txBody>
      </p:sp>
    </p:spTree>
    <p:extLst>
      <p:ext uri="{BB962C8B-B14F-4D97-AF65-F5344CB8AC3E}">
        <p14:creationId xmlns:p14="http://schemas.microsoft.com/office/powerpoint/2010/main" val="2799320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889250" cy="496888"/>
          </a:xfrm>
          <a:prstGeom prst="rect">
            <a:avLst/>
          </a:prstGeom>
        </p:spPr>
        <p:txBody>
          <a:bodyPr vert="horz" lIns="91440" tIns="45720" rIns="91440" bIns="45720" rtlCol="0"/>
          <a:lstStyle>
            <a:lvl1pPr algn="l" defTabSz="995690" fontAlgn="auto">
              <a:spcBef>
                <a:spcPts val="0"/>
              </a:spcBef>
              <a:spcAft>
                <a:spcPts val="0"/>
              </a:spcAft>
              <a:defRPr sz="1200">
                <a:latin typeface="+mn-lt"/>
              </a:defRPr>
            </a:lvl1pPr>
          </a:lstStyle>
          <a:p>
            <a:pPr>
              <a:defRPr/>
            </a:pPr>
            <a:endParaRPr lang="ru-RU"/>
          </a:p>
        </p:txBody>
      </p:sp>
      <p:sp>
        <p:nvSpPr>
          <p:cNvPr id="3" name="Дата 2"/>
          <p:cNvSpPr>
            <a:spLocks noGrp="1"/>
          </p:cNvSpPr>
          <p:nvPr>
            <p:ph type="dt" idx="1"/>
          </p:nvPr>
        </p:nvSpPr>
        <p:spPr>
          <a:xfrm>
            <a:off x="3778250" y="0"/>
            <a:ext cx="2889250" cy="496888"/>
          </a:xfrm>
          <a:prstGeom prst="rect">
            <a:avLst/>
          </a:prstGeom>
        </p:spPr>
        <p:txBody>
          <a:bodyPr vert="horz" lIns="91440" tIns="45720" rIns="91440" bIns="45720" rtlCol="0"/>
          <a:lstStyle>
            <a:lvl1pPr algn="r" defTabSz="995690" fontAlgn="auto">
              <a:spcBef>
                <a:spcPts val="0"/>
              </a:spcBef>
              <a:spcAft>
                <a:spcPts val="0"/>
              </a:spcAft>
              <a:defRPr sz="1200">
                <a:latin typeface="+mn-lt"/>
              </a:defRPr>
            </a:lvl1pPr>
          </a:lstStyle>
          <a:p>
            <a:pPr>
              <a:defRPr/>
            </a:pPr>
            <a:fld id="{44097197-C467-4ACE-BB4E-1ED491D32BA4}" type="datetimeFigureOut">
              <a:rPr lang="ru-RU"/>
              <a:pPr>
                <a:defRPr/>
              </a:pPr>
              <a:t>25.06.2013</a:t>
            </a:fld>
            <a:endParaRPr lang="ru-RU" dirty="0"/>
          </a:p>
        </p:txBody>
      </p:sp>
      <p:sp>
        <p:nvSpPr>
          <p:cNvPr id="4" name="Образ слайда 3"/>
          <p:cNvSpPr>
            <a:spLocks noGrp="1" noRot="1" noChangeAspect="1"/>
          </p:cNvSpPr>
          <p:nvPr>
            <p:ph type="sldImg" idx="2"/>
          </p:nvPr>
        </p:nvSpPr>
        <p:spPr>
          <a:xfrm>
            <a:off x="701675" y="744538"/>
            <a:ext cx="5265738" cy="3722687"/>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66750" y="4716463"/>
            <a:ext cx="5335588" cy="4467225"/>
          </a:xfrm>
          <a:prstGeom prst="rect">
            <a:avLst/>
          </a:prstGeom>
        </p:spPr>
        <p:txBody>
          <a:bodyPr vert="horz" lIns="91440" tIns="45720" rIns="91440" bIns="45720" rtlCol="0"/>
          <a:lstStyle/>
          <a:p>
            <a:pPr lvl="0"/>
            <a:r>
              <a:rPr lang="ru-RU" noProof="0" dirty="0" smtClean="0"/>
              <a:t>Образец текста</a:t>
            </a:r>
          </a:p>
          <a:p>
            <a:pPr lvl="1"/>
            <a:r>
              <a:rPr lang="ru-RU" noProof="0" dirty="0" smtClean="0"/>
              <a:t>Второй уровень</a:t>
            </a:r>
          </a:p>
          <a:p>
            <a:pPr lvl="2"/>
            <a:r>
              <a:rPr lang="ru-RU" noProof="0" dirty="0" smtClean="0"/>
              <a:t>Третий уровень</a:t>
            </a:r>
          </a:p>
          <a:p>
            <a:pPr lvl="3"/>
            <a:r>
              <a:rPr lang="ru-RU" noProof="0" dirty="0" smtClean="0"/>
              <a:t>Четвертый уровень</a:t>
            </a:r>
          </a:p>
          <a:p>
            <a:pPr lvl="4"/>
            <a:r>
              <a:rPr lang="ru-RU" noProof="0" dirty="0" smtClean="0"/>
              <a:t>Пятый уровень</a:t>
            </a:r>
            <a:endParaRPr lang="ru-RU" noProof="0" dirty="0"/>
          </a:p>
        </p:txBody>
      </p:sp>
      <p:sp>
        <p:nvSpPr>
          <p:cNvPr id="6" name="Нижний колонтитул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defTabSz="995690" fontAlgn="auto">
              <a:spcBef>
                <a:spcPts val="0"/>
              </a:spcBef>
              <a:spcAft>
                <a:spcPts val="0"/>
              </a:spcAft>
              <a:defRPr sz="1200">
                <a:latin typeface="+mn-lt"/>
              </a:defRPr>
            </a:lvl1pPr>
          </a:lstStyle>
          <a:p>
            <a:pPr>
              <a:defRPr/>
            </a:pPr>
            <a:endParaRPr lang="ru-RU"/>
          </a:p>
        </p:txBody>
      </p:sp>
      <p:sp>
        <p:nvSpPr>
          <p:cNvPr id="7" name="Номер слайда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defTabSz="995690" fontAlgn="auto">
              <a:spcBef>
                <a:spcPts val="0"/>
              </a:spcBef>
              <a:spcAft>
                <a:spcPts val="0"/>
              </a:spcAft>
              <a:defRPr sz="1200">
                <a:latin typeface="+mn-lt"/>
              </a:defRPr>
            </a:lvl1pPr>
          </a:lstStyle>
          <a:p>
            <a:pPr>
              <a:defRPr/>
            </a:pPr>
            <a:fld id="{198765CD-966F-4945-88CD-82099973499C}" type="slidenum">
              <a:rPr lang="ru-RU"/>
              <a:pPr>
                <a:defRPr/>
              </a:pPr>
              <a:t>‹#›</a:t>
            </a:fld>
            <a:endParaRPr lang="ru-RU" dirty="0"/>
          </a:p>
        </p:txBody>
      </p:sp>
    </p:spTree>
    <p:extLst>
      <p:ext uri="{BB962C8B-B14F-4D97-AF65-F5344CB8AC3E}">
        <p14:creationId xmlns:p14="http://schemas.microsoft.com/office/powerpoint/2010/main" val="73525443"/>
      </p:ext>
    </p:extLst>
  </p:cSld>
  <p:clrMap bg1="lt1" tx1="dk1" bg2="lt2" tx2="dk2" accent1="accent1" accent2="accent2" accent3="accent3" accent4="accent4" accent5="accent5" accent6="accent6" hlink="hlink" folHlink="folHlink"/>
  <p:notesStyle>
    <a:lvl1pPr algn="l" defTabSz="995363" rtl="0" eaLnBrk="0" fontAlgn="base" hangingPunct="0">
      <a:spcBef>
        <a:spcPct val="30000"/>
      </a:spcBef>
      <a:spcAft>
        <a:spcPct val="0"/>
      </a:spcAft>
      <a:defRPr sz="1300" kern="1200">
        <a:solidFill>
          <a:schemeClr val="tx2"/>
        </a:solidFill>
        <a:latin typeface="+mn-lt"/>
        <a:ea typeface="+mn-ea"/>
        <a:cs typeface="+mn-cs"/>
      </a:defRPr>
    </a:lvl1pPr>
    <a:lvl2pPr marL="496888" algn="l" defTabSz="995363" rtl="0" eaLnBrk="0" fontAlgn="base" hangingPunct="0">
      <a:spcBef>
        <a:spcPct val="30000"/>
      </a:spcBef>
      <a:spcAft>
        <a:spcPct val="0"/>
      </a:spcAft>
      <a:defRPr sz="1300" kern="1200">
        <a:solidFill>
          <a:schemeClr val="tx2"/>
        </a:solidFill>
        <a:latin typeface="+mn-lt"/>
        <a:ea typeface="+mn-ea"/>
        <a:cs typeface="+mn-cs"/>
      </a:defRPr>
    </a:lvl2pPr>
    <a:lvl3pPr marL="995363" algn="l" defTabSz="995363" rtl="0" eaLnBrk="0" fontAlgn="base" hangingPunct="0">
      <a:spcBef>
        <a:spcPct val="30000"/>
      </a:spcBef>
      <a:spcAft>
        <a:spcPct val="0"/>
      </a:spcAft>
      <a:defRPr sz="1300" kern="1200">
        <a:solidFill>
          <a:schemeClr val="tx2"/>
        </a:solidFill>
        <a:latin typeface="+mn-lt"/>
        <a:ea typeface="+mn-ea"/>
        <a:cs typeface="+mn-cs"/>
      </a:defRPr>
    </a:lvl3pPr>
    <a:lvl4pPr marL="1492250" algn="l" defTabSz="995363" rtl="0" eaLnBrk="0" fontAlgn="base" hangingPunct="0">
      <a:spcBef>
        <a:spcPct val="30000"/>
      </a:spcBef>
      <a:spcAft>
        <a:spcPct val="0"/>
      </a:spcAft>
      <a:defRPr sz="1300" kern="1200">
        <a:solidFill>
          <a:schemeClr val="tx2"/>
        </a:solidFill>
        <a:latin typeface="+mn-lt"/>
        <a:ea typeface="+mn-ea"/>
        <a:cs typeface="+mn-cs"/>
      </a:defRPr>
    </a:lvl4pPr>
    <a:lvl5pPr marL="1990725" algn="l" defTabSz="995363" rtl="0" eaLnBrk="0" fontAlgn="base" hangingPunct="0">
      <a:spcBef>
        <a:spcPct val="30000"/>
      </a:spcBef>
      <a:spcAft>
        <a:spcPct val="0"/>
      </a:spcAft>
      <a:defRPr sz="1300" kern="1200">
        <a:solidFill>
          <a:schemeClr val="tx2"/>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Образ слайда 1"/>
          <p:cNvSpPr>
            <a:spLocks noGrp="1" noRot="1" noChangeAspect="1"/>
          </p:cNvSpPr>
          <p:nvPr>
            <p:ph type="sldImg"/>
          </p:nvPr>
        </p:nvSpPr>
        <p:spPr bwMode="auto">
          <a:noFill/>
          <a:ln>
            <a:solidFill>
              <a:srgbClr val="000000"/>
            </a:solidFill>
            <a:miter lim="800000"/>
            <a:headEnd/>
            <a:tailEnd/>
          </a:ln>
        </p:spPr>
      </p:sp>
      <p:sp>
        <p:nvSpPr>
          <p:cNvPr id="29698"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29699"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BDB807D1-478C-4E10-A098-DE41E8C0FB89}" type="slidenum">
              <a:rPr lang="ru-RU"/>
              <a:pPr defTabSz="995363" fontAlgn="base">
                <a:spcBef>
                  <a:spcPct val="0"/>
                </a:spcBef>
                <a:spcAft>
                  <a:spcPct val="0"/>
                </a:spcAft>
                <a:defRPr/>
              </a:pPr>
              <a:t>13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Образ слайда 1"/>
          <p:cNvSpPr>
            <a:spLocks noGrp="1" noRot="1" noChangeAspect="1"/>
          </p:cNvSpPr>
          <p:nvPr>
            <p:ph type="sldImg"/>
          </p:nvPr>
        </p:nvSpPr>
        <p:spPr bwMode="auto">
          <a:noFill/>
          <a:ln>
            <a:solidFill>
              <a:srgbClr val="000000"/>
            </a:solidFill>
            <a:miter lim="800000"/>
            <a:headEnd/>
            <a:tailEnd/>
          </a:ln>
        </p:spPr>
      </p:sp>
      <p:sp>
        <p:nvSpPr>
          <p:cNvPr id="31746"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1747"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C28A2629-A321-47F1-AD5F-87D84F587EB0}" type="slidenum">
              <a:rPr lang="ru-RU"/>
              <a:pPr defTabSz="995363" fontAlgn="base">
                <a:spcBef>
                  <a:spcPct val="0"/>
                </a:spcBef>
                <a:spcAft>
                  <a:spcPct val="0"/>
                </a:spcAft>
                <a:defRPr/>
              </a:pPr>
              <a:t>14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Образ слайда 1"/>
          <p:cNvSpPr>
            <a:spLocks noGrp="1" noRot="1" noChangeAspect="1"/>
          </p:cNvSpPr>
          <p:nvPr>
            <p:ph type="sldImg"/>
          </p:nvPr>
        </p:nvSpPr>
        <p:spPr bwMode="auto">
          <a:noFill/>
          <a:ln>
            <a:solidFill>
              <a:srgbClr val="000000"/>
            </a:solidFill>
            <a:miter lim="800000"/>
            <a:headEnd/>
            <a:tailEnd/>
          </a:ln>
        </p:spPr>
      </p:sp>
      <p:sp>
        <p:nvSpPr>
          <p:cNvPr id="33794"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smtClean="0"/>
          </a:p>
        </p:txBody>
      </p:sp>
      <p:sp>
        <p:nvSpPr>
          <p:cNvPr id="33795" name="Номер слайда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95363" fontAlgn="base">
              <a:spcBef>
                <a:spcPct val="0"/>
              </a:spcBef>
              <a:spcAft>
                <a:spcPct val="0"/>
              </a:spcAft>
              <a:defRPr/>
            </a:pPr>
            <a:fld id="{423811AB-4959-42F5-BDEA-E23A6768D2A9}" type="slidenum">
              <a:rPr lang="ru-RU"/>
              <a:pPr defTabSz="995363" fontAlgn="base">
                <a:spcBef>
                  <a:spcPct val="0"/>
                </a:spcBef>
                <a:spcAft>
                  <a:spcPct val="0"/>
                </a:spcAft>
                <a:defRPr/>
              </a:pPr>
              <a:t>15</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6"/>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5" name="Прямоугольник с одним скругленным углом 7"/>
          <p:cNvSpPr/>
          <p:nvPr/>
        </p:nvSpPr>
        <p:spPr bwMode="ltGray">
          <a:xfrm rot="10800000" flipH="1" flipV="1">
            <a:off x="6076950" y="252413"/>
            <a:ext cx="4418013" cy="6300787"/>
          </a:xfrm>
          <a:prstGeom prst="round1Rect">
            <a:avLst>
              <a:gd name="adj" fmla="val 5897"/>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8"/>
          <p:cNvSpPr/>
          <p:nvPr/>
        </p:nvSpPr>
        <p:spPr>
          <a:xfrm>
            <a:off x="0" y="0"/>
            <a:ext cx="6076950"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9"/>
          <p:cNvSpPr/>
          <p:nvPr/>
        </p:nvSpPr>
        <p:spPr>
          <a:xfrm>
            <a:off x="0" y="6805613"/>
            <a:ext cx="10693400" cy="755650"/>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ctrTitle"/>
          </p:nvPr>
        </p:nvSpPr>
        <p:spPr>
          <a:xfrm>
            <a:off x="533417" y="1878428"/>
            <a:ext cx="5080688" cy="4116688"/>
          </a:xfrm>
        </p:spPr>
        <p:txBody>
          <a:bodyPr>
            <a:normAutofit/>
          </a:bodyPr>
          <a:lstStyle>
            <a:lvl1pPr>
              <a:lnSpc>
                <a:spcPct val="80000"/>
              </a:lnSpc>
              <a:defRPr sz="650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6215766" y="3780631"/>
            <a:ext cx="4011070" cy="2100351"/>
          </a:xfrm>
        </p:spPr>
        <p:txBody>
          <a:bodyPr anchor="b"/>
          <a:lstStyle>
            <a:lvl1pPr marL="0" indent="0" algn="l">
              <a:spcBef>
                <a:spcPts val="0"/>
              </a:spcBef>
              <a:buNone/>
              <a:defRPr>
                <a:solidFill>
                  <a:schemeClr val="tx1"/>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dirty="0"/>
          </a:p>
        </p:txBody>
      </p:sp>
      <p:sp>
        <p:nvSpPr>
          <p:cNvPr id="8" name="Дата 3"/>
          <p:cNvSpPr>
            <a:spLocks noGrp="1"/>
          </p:cNvSpPr>
          <p:nvPr>
            <p:ph type="dt" sz="half" idx="10"/>
          </p:nvPr>
        </p:nvSpPr>
        <p:spPr/>
        <p:txBody>
          <a:bodyPr/>
          <a:lstStyle>
            <a:lvl1pPr>
              <a:defRPr/>
            </a:lvl1pPr>
          </a:lstStyle>
          <a:p>
            <a:pPr>
              <a:defRPr/>
            </a:pPr>
            <a:fld id="{9C0180AF-6F71-407C-8936-B93AE585F605}" type="datetimeFigureOut">
              <a:rPr lang="ru-RU"/>
              <a:pPr>
                <a:defRPr/>
              </a:pPr>
              <a:t>25.06.2013</a:t>
            </a:fld>
            <a:endParaRPr lang="ru-RU" dirty="0"/>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14A02C82-B9E6-4716-BDA3-A66FD1D0BA56}" type="slidenum">
              <a:rPr lang="ru-RU"/>
              <a:pPr>
                <a:defRPr/>
              </a:pPr>
              <a:t>‹#›</a:t>
            </a:fld>
            <a:endParaRPr lang="ru-RU" dirty="0"/>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16"/>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17"/>
          <p:cNvSpPr/>
          <p:nvPr/>
        </p:nvSpPr>
        <p:spPr>
          <a:xfrm>
            <a:off x="6550025" y="0"/>
            <a:ext cx="4143375"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9"/>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8" name="Прямоугольник с одним скругленным углом 20"/>
          <p:cNvSpPr/>
          <p:nvPr/>
        </p:nvSpPr>
        <p:spPr bwMode="ltGray">
          <a:xfrm rot="10800000" flipV="1">
            <a:off x="198438" y="258763"/>
            <a:ext cx="6351587" cy="629443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6915982" y="258383"/>
            <a:ext cx="3310854" cy="5118516"/>
          </a:xfrm>
        </p:spPr>
        <p:txBody>
          <a:bodyPr rtlCol="0">
            <a:normAutofit/>
          </a:bodyPr>
          <a:lstStyle>
            <a:lvl1pPr>
              <a:defRPr sz="4800">
                <a:solidFill>
                  <a:schemeClr val="bg1"/>
                </a:solidFill>
                <a:effectLst>
                  <a:outerShdw blurRad="88900" algn="ctr" rotWithShape="0">
                    <a:prstClr val="black">
                      <a:alpha val="35000"/>
                    </a:prstClr>
                  </a:outerShdw>
                </a:effectLst>
              </a:defRPr>
            </a:lvl1pPr>
          </a:lstStyle>
          <a:p>
            <a:pPr lvl="0"/>
            <a:r>
              <a:rPr lang="ru-RU" smtClean="0"/>
              <a:t>Образец заголовка</a:t>
            </a:r>
            <a:endParaRPr lang="ru-RU" dirty="0"/>
          </a:p>
        </p:txBody>
      </p:sp>
      <p:sp>
        <p:nvSpPr>
          <p:cNvPr id="4" name="Текст 3"/>
          <p:cNvSpPr>
            <a:spLocks noGrp="1"/>
          </p:cNvSpPr>
          <p:nvPr>
            <p:ph type="body" sz="half" idx="2"/>
          </p:nvPr>
        </p:nvSpPr>
        <p:spPr>
          <a:xfrm>
            <a:off x="6907020" y="5544926"/>
            <a:ext cx="3318508" cy="1008168"/>
          </a:xfrm>
        </p:spPr>
        <p:txBody>
          <a:bodyPr>
            <a:normAutofit/>
          </a:bodyPr>
          <a:lstStyle>
            <a:lvl1pPr marL="0" indent="0">
              <a:spcBef>
                <a:spcPts val="0"/>
              </a:spcBef>
              <a:buNone/>
              <a:defRPr sz="2200">
                <a:solidFill>
                  <a:schemeClr val="accent1">
                    <a:lumMod val="20000"/>
                    <a:lumOff val="80000"/>
                  </a:schemeClr>
                </a:solidFill>
              </a:defRPr>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3" name="Рисунок 2"/>
          <p:cNvSpPr>
            <a:spLocks noGrp="1"/>
          </p:cNvSpPr>
          <p:nvPr>
            <p:ph type="pic" idx="1"/>
          </p:nvPr>
        </p:nvSpPr>
        <p:spPr>
          <a:xfrm flipH="1">
            <a:off x="401105" y="512998"/>
            <a:ext cx="5948363" cy="5788056"/>
          </a:xfrm>
          <a:prstGeom prst="round1Rect">
            <a:avLst>
              <a:gd name="adj" fmla="val 4287"/>
            </a:avLst>
          </a:prstGeom>
          <a:solidFill>
            <a:schemeClr val="bg2"/>
          </a:solidFill>
        </p:spPr>
        <p:txBody>
          <a:bodyPr tIns="995690" rtlCol="0">
            <a:normAutofit/>
          </a:bodyPr>
          <a:lstStyle>
            <a:lvl1pPr marL="0" indent="0" algn="ctr">
              <a:buNone/>
              <a:defRPr sz="2600"/>
            </a:lvl1pPr>
            <a:lvl2pPr marL="497845" indent="0">
              <a:buNone/>
              <a:defRPr sz="3000"/>
            </a:lvl2pPr>
            <a:lvl3pPr marL="995690" indent="0">
              <a:buNone/>
              <a:defRPr sz="2600"/>
            </a:lvl3pPr>
            <a:lvl4pPr marL="1493535" indent="0">
              <a:buNone/>
              <a:defRPr sz="2200"/>
            </a:lvl4pPr>
            <a:lvl5pPr marL="1991380" indent="0">
              <a:buNone/>
              <a:defRPr sz="2200"/>
            </a:lvl5pPr>
            <a:lvl6pPr marL="2489225" indent="0">
              <a:buNone/>
              <a:defRPr sz="2200"/>
            </a:lvl6pPr>
            <a:lvl7pPr marL="2987070" indent="0">
              <a:buNone/>
              <a:defRPr sz="2200"/>
            </a:lvl7pPr>
            <a:lvl8pPr marL="3484916" indent="0">
              <a:buNone/>
              <a:defRPr sz="2200"/>
            </a:lvl8pPr>
            <a:lvl9pPr marL="3982761" indent="0">
              <a:buNone/>
              <a:defRPr sz="2200"/>
            </a:lvl9pPr>
          </a:lstStyle>
          <a:p>
            <a:pPr lvl="0"/>
            <a:r>
              <a:rPr lang="ru-RU" noProof="0" smtClean="0"/>
              <a:t>Вставка рисунка</a:t>
            </a:r>
            <a:endParaRPr lang="ru-RU" noProof="0" dirty="0"/>
          </a:p>
        </p:txBody>
      </p:sp>
      <p:sp>
        <p:nvSpPr>
          <p:cNvPr id="9" name="Дата 4"/>
          <p:cNvSpPr>
            <a:spLocks noGrp="1"/>
          </p:cNvSpPr>
          <p:nvPr>
            <p:ph type="dt" sz="half" idx="10"/>
          </p:nvPr>
        </p:nvSpPr>
        <p:spPr/>
        <p:txBody>
          <a:bodyPr/>
          <a:lstStyle>
            <a:lvl1pPr>
              <a:defRPr/>
            </a:lvl1pPr>
          </a:lstStyle>
          <a:p>
            <a:pPr>
              <a:defRPr/>
            </a:pPr>
            <a:fld id="{3AF7A353-A9E5-4D7A-9D11-F75C14BF564B}" type="datetimeFigureOut">
              <a:rPr lang="ru-RU"/>
              <a:pPr>
                <a:defRPr/>
              </a:pPr>
              <a:t>25.06.2013</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p:txBody>
          <a:bodyPr/>
          <a:lstStyle>
            <a:lvl1pPr>
              <a:defRPr/>
            </a:lvl1pPr>
          </a:lstStyle>
          <a:p>
            <a:pPr>
              <a:defRPr/>
            </a:pPr>
            <a:fld id="{2A910AA6-3ECD-4E17-8850-E0AEC4479C35}" type="slidenum">
              <a:rPr lang="ru-RU"/>
              <a:pPr>
                <a:defRPr/>
              </a:pPr>
              <a:t>‹#›</a:t>
            </a:fld>
            <a:endParaRPr lang="ru-RU" dirty="0"/>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lvl5pPr>
              <a:defRPr/>
            </a:lvl5pPr>
            <a:lvl6pPr marL="1493535">
              <a:defRPr/>
            </a:lvl6pPr>
            <a:lvl7pPr marL="1742458">
              <a:defRPr/>
            </a:lvl7pPr>
            <a:lvl8pPr marL="1991380">
              <a:defRPr baseline="0"/>
            </a:lvl8pPr>
            <a:lvl9pPr marL="2240303">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6FEB66B8-0591-4234-9D59-54D073C17B4D}" type="datetimeFigureOut">
              <a:rPr lang="ru-RU"/>
              <a:pPr>
                <a:defRPr/>
              </a:pPr>
              <a:t>25.06.2013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6F39973-AA95-4D98-AD21-19494C950842}" type="slidenum">
              <a:rPr lang="ru-RU"/>
              <a:pPr>
                <a:defRPr/>
              </a:pPr>
              <a:t>‹#›</a:t>
            </a:fld>
            <a:endParaRPr lang="ru-RU" dirty="0"/>
          </a:p>
        </p:txBody>
      </p:sp>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3" name="Вертикальный текст 2"/>
          <p:cNvSpPr>
            <a:spLocks noGrp="1"/>
          </p:cNvSpPr>
          <p:nvPr>
            <p:ph type="body" orient="vert" idx="1"/>
          </p:nvPr>
        </p:nvSpPr>
        <p:spPr>
          <a:xfrm>
            <a:off x="1135078" y="642359"/>
            <a:ext cx="7179535" cy="616277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2" name="Вертикальный заголовок 1"/>
          <p:cNvSpPr>
            <a:spLocks noGrp="1"/>
          </p:cNvSpPr>
          <p:nvPr>
            <p:ph type="title" orient="vert"/>
          </p:nvPr>
        </p:nvSpPr>
        <p:spPr>
          <a:xfrm>
            <a:off x="8515167" y="642359"/>
            <a:ext cx="1711667" cy="6162779"/>
          </a:xfrm>
        </p:spPr>
        <p:txBody>
          <a:bodyPr vert="eaVert"/>
          <a:lstStyle/>
          <a:p>
            <a:r>
              <a:rPr lang="ru-RU" smtClean="0"/>
              <a:t>Образец заголовка</a:t>
            </a:r>
            <a:endParaRPr lang="ru-RU" dirty="0"/>
          </a:p>
        </p:txBody>
      </p:sp>
      <p:sp>
        <p:nvSpPr>
          <p:cNvPr id="4" name="Дата 3"/>
          <p:cNvSpPr>
            <a:spLocks noGrp="1"/>
          </p:cNvSpPr>
          <p:nvPr>
            <p:ph type="dt" sz="half" idx="10"/>
          </p:nvPr>
        </p:nvSpPr>
        <p:spPr/>
        <p:txBody>
          <a:bodyPr/>
          <a:lstStyle>
            <a:lvl1pPr>
              <a:defRPr/>
            </a:lvl1pPr>
          </a:lstStyle>
          <a:p>
            <a:pPr>
              <a:defRPr/>
            </a:pPr>
            <a:fld id="{06C8E719-C91B-43DB-8C73-7D6CB934A460}" type="datetimeFigureOut">
              <a:rPr lang="ru-RU"/>
              <a:pPr>
                <a:defRPr/>
              </a:pPr>
              <a:t>25.06.2013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A6704A93-09E3-4233-AD90-B23B24695CF9}" type="slidenum">
              <a:rPr lang="ru-RU"/>
              <a:pPr>
                <a:defRPr/>
              </a:pPr>
              <a:t>‹#›</a:t>
            </a:fld>
            <a:endParaRPr lang="ru-RU"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lvl1pPr>
              <a:defRPr/>
            </a:lvl1pPr>
          </a:lstStyle>
          <a:p>
            <a:pPr>
              <a:defRPr/>
            </a:pPr>
            <a:fld id="{FCE8C1AE-A498-476A-B639-4C50E592D1C2}" type="datetimeFigureOut">
              <a:rPr lang="ru-RU"/>
              <a:pPr>
                <a:defRPr/>
              </a:pPr>
              <a:t>25.06.2013</a:t>
            </a:fld>
            <a:endParaRPr lang="ru-RU" dirty="0"/>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49CBBB70-9F97-4FCB-89BE-BC48D237FA10}" type="slidenum">
              <a:rPr lang="ru-RU"/>
              <a:pPr>
                <a:defRPr/>
              </a:pPr>
              <a:t>‹#›</a:t>
            </a:fld>
            <a:endParaRPr lang="ru-RU" dirty="0"/>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Титульный слайд с рисунком">
    <p:spTree>
      <p:nvGrpSpPr>
        <p:cNvPr id="1" name=""/>
        <p:cNvGrpSpPr/>
        <p:nvPr/>
      </p:nvGrpSpPr>
      <p:grpSpPr>
        <a:xfrm>
          <a:off x="0" y="0"/>
          <a:ext cx="0" cy="0"/>
          <a:chOff x="0" y="0"/>
          <a:chExt cx="0" cy="0"/>
        </a:xfrm>
      </p:grpSpPr>
      <p:sp>
        <p:nvSpPr>
          <p:cNvPr id="5" name="Прямоугольник 10"/>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11"/>
          <p:cNvSpPr/>
          <p:nvPr/>
        </p:nvSpPr>
        <p:spPr>
          <a:xfrm>
            <a:off x="0" y="0"/>
            <a:ext cx="4545013"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2"/>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ctrTitle"/>
          </p:nvPr>
        </p:nvSpPr>
        <p:spPr>
          <a:xfrm>
            <a:off x="533417" y="1008168"/>
            <a:ext cx="3676813" cy="4284716"/>
          </a:xfrm>
        </p:spPr>
        <p:txBody>
          <a:bodyPr>
            <a:normAutofit/>
          </a:bodyPr>
          <a:lstStyle>
            <a:lvl1pPr>
              <a:lnSpc>
                <a:spcPct val="80000"/>
              </a:lnSpc>
              <a:defRPr sz="650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524456" y="5460914"/>
            <a:ext cx="3685774" cy="1092181"/>
          </a:xfrm>
        </p:spPr>
        <p:txBody>
          <a:bodyPr>
            <a:normAutofit/>
          </a:bodyPr>
          <a:lstStyle>
            <a:lvl1pPr marL="0" indent="0" algn="l">
              <a:spcBef>
                <a:spcPts val="0"/>
              </a:spcBef>
              <a:buNone/>
              <a:defRPr sz="2200">
                <a:solidFill>
                  <a:schemeClr val="accent1">
                    <a:lumMod val="20000"/>
                    <a:lumOff val="80000"/>
                  </a:schemeClr>
                </a:solidFill>
              </a:defRPr>
            </a:lvl1pPr>
            <a:lvl2pPr marL="497845" indent="0" algn="ctr">
              <a:buNone/>
              <a:defRPr>
                <a:solidFill>
                  <a:schemeClr val="tx1">
                    <a:tint val="75000"/>
                  </a:schemeClr>
                </a:solidFill>
              </a:defRPr>
            </a:lvl2pPr>
            <a:lvl3pPr marL="995690" indent="0" algn="ctr">
              <a:buNone/>
              <a:defRPr>
                <a:solidFill>
                  <a:schemeClr val="tx1">
                    <a:tint val="75000"/>
                  </a:schemeClr>
                </a:solidFill>
              </a:defRPr>
            </a:lvl3pPr>
            <a:lvl4pPr marL="1493535" indent="0" algn="ctr">
              <a:buNone/>
              <a:defRPr>
                <a:solidFill>
                  <a:schemeClr val="tx1">
                    <a:tint val="75000"/>
                  </a:schemeClr>
                </a:solidFill>
              </a:defRPr>
            </a:lvl4pPr>
            <a:lvl5pPr marL="1991380" indent="0" algn="ctr">
              <a:buNone/>
              <a:defRPr>
                <a:solidFill>
                  <a:schemeClr val="tx1">
                    <a:tint val="75000"/>
                  </a:schemeClr>
                </a:solidFill>
              </a:defRPr>
            </a:lvl5pPr>
            <a:lvl6pPr marL="2489225" indent="0" algn="ctr">
              <a:buNone/>
              <a:defRPr>
                <a:solidFill>
                  <a:schemeClr val="tx1">
                    <a:tint val="75000"/>
                  </a:schemeClr>
                </a:solidFill>
              </a:defRPr>
            </a:lvl6pPr>
            <a:lvl7pPr marL="2987070" indent="0" algn="ctr">
              <a:buNone/>
              <a:defRPr>
                <a:solidFill>
                  <a:schemeClr val="tx1">
                    <a:tint val="75000"/>
                  </a:schemeClr>
                </a:solidFill>
              </a:defRPr>
            </a:lvl7pPr>
            <a:lvl8pPr marL="3484916" indent="0" algn="ctr">
              <a:buNone/>
              <a:defRPr>
                <a:solidFill>
                  <a:schemeClr val="tx1">
                    <a:tint val="75000"/>
                  </a:schemeClr>
                </a:solidFill>
              </a:defRPr>
            </a:lvl8pPr>
            <a:lvl9pPr marL="3982761" indent="0" algn="ctr">
              <a:buNone/>
              <a:defRPr>
                <a:solidFill>
                  <a:schemeClr val="tx1">
                    <a:tint val="75000"/>
                  </a:schemeClr>
                </a:solidFill>
              </a:defRPr>
            </a:lvl9pPr>
          </a:lstStyle>
          <a:p>
            <a:r>
              <a:rPr lang="ru-RU" smtClean="0"/>
              <a:t>Образец подзаголовка</a:t>
            </a:r>
            <a:endParaRPr lang="ru-RU" dirty="0"/>
          </a:p>
        </p:txBody>
      </p:sp>
      <p:sp>
        <p:nvSpPr>
          <p:cNvPr id="14" name="Рисунок 4"/>
          <p:cNvSpPr>
            <a:spLocks noGrp="1"/>
          </p:cNvSpPr>
          <p:nvPr>
            <p:ph type="pic" sz="quarter" idx="13"/>
          </p:nvPr>
        </p:nvSpPr>
        <p:spPr>
          <a:xfrm>
            <a:off x="4544487" y="252042"/>
            <a:ext cx="5949753" cy="6301053"/>
          </a:xfrm>
          <a:prstGeom prst="round1Rect">
            <a:avLst>
              <a:gd name="adj" fmla="val 5636"/>
            </a:avLst>
          </a:prstGeom>
          <a:solidFill>
            <a:schemeClr val="bg2"/>
          </a:solidFill>
        </p:spPr>
        <p:txBody>
          <a:bodyPr tIns="995690" rtlCol="0">
            <a:normAutofit/>
          </a:bodyPr>
          <a:lstStyle>
            <a:lvl1pPr marL="0" indent="0" algn="ctr">
              <a:buNone/>
              <a:defRPr/>
            </a:lvl1pPr>
          </a:lstStyle>
          <a:p>
            <a:pPr lvl="0"/>
            <a:r>
              <a:rPr lang="ru-RU" noProof="0" smtClean="0"/>
              <a:t>Вставка рисунка</a:t>
            </a:r>
            <a:endParaRPr lang="ru-RU" noProof="0" dirty="0"/>
          </a:p>
        </p:txBody>
      </p:sp>
      <p:sp>
        <p:nvSpPr>
          <p:cNvPr id="8" name="Дата 3"/>
          <p:cNvSpPr>
            <a:spLocks noGrp="1"/>
          </p:cNvSpPr>
          <p:nvPr>
            <p:ph type="dt" sz="half" idx="14"/>
          </p:nvPr>
        </p:nvSpPr>
        <p:spPr/>
        <p:txBody>
          <a:bodyPr/>
          <a:lstStyle>
            <a:lvl1pPr>
              <a:defRPr/>
            </a:lvl1pPr>
          </a:lstStyle>
          <a:p>
            <a:pPr>
              <a:defRPr/>
            </a:pPr>
            <a:fld id="{ED16AB15-8C6A-4855-AD6A-5960EF181B1B}" type="datetimeFigureOut">
              <a:rPr lang="ru-RU"/>
              <a:pPr>
                <a:defRPr/>
              </a:pPr>
              <a:t>25.06.2013</a:t>
            </a:fld>
            <a:endParaRPr lang="ru-RU" dirty="0"/>
          </a:p>
        </p:txBody>
      </p:sp>
      <p:sp>
        <p:nvSpPr>
          <p:cNvPr id="9" name="Нижний колонтитул 4"/>
          <p:cNvSpPr>
            <a:spLocks noGrp="1"/>
          </p:cNvSpPr>
          <p:nvPr>
            <p:ph type="ftr" sz="quarter" idx="15"/>
          </p:nvPr>
        </p:nvSpPr>
        <p:spPr/>
        <p:txBody>
          <a:bodyPr/>
          <a:lstStyle>
            <a:lvl1pPr>
              <a:defRPr/>
            </a:lvl1pPr>
          </a:lstStyle>
          <a:p>
            <a:pPr>
              <a:defRPr/>
            </a:pPr>
            <a:endParaRPr lang="ru-RU"/>
          </a:p>
        </p:txBody>
      </p:sp>
      <p:sp>
        <p:nvSpPr>
          <p:cNvPr id="10" name="Номер слайда 5"/>
          <p:cNvSpPr>
            <a:spLocks noGrp="1"/>
          </p:cNvSpPr>
          <p:nvPr>
            <p:ph type="sldNum" sz="quarter" idx="16"/>
          </p:nvPr>
        </p:nvSpPr>
        <p:spPr/>
        <p:txBody>
          <a:bodyPr/>
          <a:lstStyle>
            <a:lvl1pPr>
              <a:defRPr/>
            </a:lvl1pPr>
          </a:lstStyle>
          <a:p>
            <a:pPr>
              <a:defRPr/>
            </a:pPr>
            <a:fld id="{9598D54C-1C4C-4533-B0C9-ABE8DFAC3955}" type="slidenum">
              <a:rPr lang="ru-RU"/>
              <a:pPr>
                <a:defRPr/>
              </a:pPr>
              <a:t>‹#›</a:t>
            </a:fld>
            <a:endParaRPr lang="ru-RU"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4" name="Прямоугольник 7"/>
          <p:cNvSpPr/>
          <p:nvPr/>
        </p:nvSpPr>
        <p:spPr>
          <a:xfrm>
            <a:off x="0" y="3175"/>
            <a:ext cx="10693400" cy="7140575"/>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5" name="Прямоугольник 8"/>
          <p:cNvSpPr/>
          <p:nvPr/>
        </p:nvSpPr>
        <p:spPr>
          <a:xfrm>
            <a:off x="6537325" y="0"/>
            <a:ext cx="4156075" cy="7140575"/>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с одним скругленным углом 9"/>
          <p:cNvSpPr/>
          <p:nvPr/>
        </p:nvSpPr>
        <p:spPr bwMode="ltGray">
          <a:xfrm rot="10800000" flipV="1">
            <a:off x="193675" y="258763"/>
            <a:ext cx="6348413" cy="663098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10"/>
          <p:cNvSpPr/>
          <p:nvPr/>
        </p:nvSpPr>
        <p:spPr>
          <a:xfrm>
            <a:off x="0" y="7140575"/>
            <a:ext cx="10693400" cy="420688"/>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1135078" y="756126"/>
            <a:ext cx="4946986" cy="4620772"/>
          </a:xfrm>
        </p:spPr>
        <p:txBody>
          <a:bodyPr>
            <a:noAutofit/>
          </a:bodyPr>
          <a:lstStyle>
            <a:lvl1pPr algn="l">
              <a:defRPr sz="5900" b="0" cap="none" baseline="0"/>
            </a:lvl1pPr>
          </a:lstStyle>
          <a:p>
            <a:r>
              <a:rPr lang="ru-RU" smtClean="0"/>
              <a:t>Образец заголовка</a:t>
            </a:r>
            <a:endParaRPr lang="ru-RU" dirty="0"/>
          </a:p>
        </p:txBody>
      </p:sp>
      <p:sp>
        <p:nvSpPr>
          <p:cNvPr id="3" name="Текст 2"/>
          <p:cNvSpPr>
            <a:spLocks noGrp="1"/>
          </p:cNvSpPr>
          <p:nvPr>
            <p:ph type="body" idx="1"/>
          </p:nvPr>
        </p:nvSpPr>
        <p:spPr>
          <a:xfrm>
            <a:off x="1135078" y="5544926"/>
            <a:ext cx="4946985" cy="1008168"/>
          </a:xfrm>
        </p:spPr>
        <p:txBody>
          <a:bodyPr>
            <a:normAutofit/>
          </a:bodyPr>
          <a:lstStyle>
            <a:lvl1pPr marL="0" indent="0">
              <a:spcBef>
                <a:spcPts val="0"/>
              </a:spcBef>
              <a:buNone/>
              <a:defRPr sz="2200">
                <a:solidFill>
                  <a:schemeClr val="accent1"/>
                </a:solidFill>
              </a:defRPr>
            </a:lvl1pPr>
            <a:lvl2pPr marL="497845" indent="0">
              <a:buNone/>
              <a:defRPr sz="2000">
                <a:solidFill>
                  <a:schemeClr val="tx1">
                    <a:tint val="75000"/>
                  </a:schemeClr>
                </a:solidFill>
              </a:defRPr>
            </a:lvl2pPr>
            <a:lvl3pPr marL="995690" indent="0">
              <a:buNone/>
              <a:defRPr sz="1700">
                <a:solidFill>
                  <a:schemeClr val="tx1">
                    <a:tint val="75000"/>
                  </a:schemeClr>
                </a:solidFill>
              </a:defRPr>
            </a:lvl3pPr>
            <a:lvl4pPr marL="1493535" indent="0">
              <a:buNone/>
              <a:defRPr sz="1500">
                <a:solidFill>
                  <a:schemeClr val="tx1">
                    <a:tint val="75000"/>
                  </a:schemeClr>
                </a:solidFill>
              </a:defRPr>
            </a:lvl4pPr>
            <a:lvl5pPr marL="1991380" indent="0">
              <a:buNone/>
              <a:defRPr sz="1500">
                <a:solidFill>
                  <a:schemeClr val="tx1">
                    <a:tint val="75000"/>
                  </a:schemeClr>
                </a:solidFill>
              </a:defRPr>
            </a:lvl5pPr>
            <a:lvl6pPr marL="2489225" indent="0">
              <a:buNone/>
              <a:defRPr sz="1500">
                <a:solidFill>
                  <a:schemeClr val="tx1">
                    <a:tint val="75000"/>
                  </a:schemeClr>
                </a:solidFill>
              </a:defRPr>
            </a:lvl6pPr>
            <a:lvl7pPr marL="2987070" indent="0">
              <a:buNone/>
              <a:defRPr sz="1500">
                <a:solidFill>
                  <a:schemeClr val="tx1">
                    <a:tint val="75000"/>
                  </a:schemeClr>
                </a:solidFill>
              </a:defRPr>
            </a:lvl7pPr>
            <a:lvl8pPr marL="3484916" indent="0">
              <a:buNone/>
              <a:defRPr sz="1500">
                <a:solidFill>
                  <a:schemeClr val="tx1">
                    <a:tint val="75000"/>
                  </a:schemeClr>
                </a:solidFill>
              </a:defRPr>
            </a:lvl8pPr>
            <a:lvl9pPr marL="3982761" indent="0">
              <a:buNone/>
              <a:defRPr sz="1500">
                <a:solidFill>
                  <a:schemeClr val="tx1">
                    <a:tint val="75000"/>
                  </a:schemeClr>
                </a:solidFill>
              </a:defRPr>
            </a:lvl9pPr>
          </a:lstStyle>
          <a:p>
            <a:pPr lvl="0"/>
            <a:r>
              <a:rPr lang="ru-RU" smtClean="0"/>
              <a:t>Образец текста</a:t>
            </a:r>
          </a:p>
        </p:txBody>
      </p:sp>
      <p:sp>
        <p:nvSpPr>
          <p:cNvPr id="8" name="Дата 3"/>
          <p:cNvSpPr>
            <a:spLocks noGrp="1"/>
          </p:cNvSpPr>
          <p:nvPr>
            <p:ph type="dt" sz="half" idx="10"/>
          </p:nvPr>
        </p:nvSpPr>
        <p:spPr/>
        <p:txBody>
          <a:bodyPr/>
          <a:lstStyle>
            <a:lvl1pPr>
              <a:defRPr/>
            </a:lvl1pPr>
          </a:lstStyle>
          <a:p>
            <a:pPr>
              <a:defRPr/>
            </a:pPr>
            <a:fld id="{2B48B333-0381-448A-8866-A68E9320D7E8}" type="datetimeFigureOut">
              <a:rPr lang="ru-RU"/>
              <a:pPr>
                <a:defRPr/>
              </a:pPr>
              <a:t>25.06.2013</a:t>
            </a:fld>
            <a:endParaRPr lang="ru-RU" dirty="0"/>
          </a:p>
        </p:txBody>
      </p:sp>
      <p:sp>
        <p:nvSpPr>
          <p:cNvPr id="9" name="Нижний колонтитул 4"/>
          <p:cNvSpPr>
            <a:spLocks noGrp="1"/>
          </p:cNvSpPr>
          <p:nvPr>
            <p:ph type="ftr" sz="quarter" idx="11"/>
          </p:nvPr>
        </p:nvSpPr>
        <p:spPr/>
        <p:txBody>
          <a:bodyPr/>
          <a:lstStyle>
            <a:lvl1pPr>
              <a:defRPr/>
            </a:lvl1pPr>
          </a:lstStyle>
          <a:p>
            <a:pPr>
              <a:defRPr/>
            </a:pPr>
            <a:endParaRPr lang="ru-RU"/>
          </a:p>
        </p:txBody>
      </p:sp>
      <p:sp>
        <p:nvSpPr>
          <p:cNvPr id="10" name="Номер слайда 5"/>
          <p:cNvSpPr>
            <a:spLocks noGrp="1"/>
          </p:cNvSpPr>
          <p:nvPr>
            <p:ph type="sldNum" sz="quarter" idx="12"/>
          </p:nvPr>
        </p:nvSpPr>
        <p:spPr/>
        <p:txBody>
          <a:bodyPr/>
          <a:lstStyle>
            <a:lvl1pPr>
              <a:defRPr/>
            </a:lvl1pPr>
          </a:lstStyle>
          <a:p>
            <a:pPr>
              <a:defRPr/>
            </a:pPr>
            <a:fld id="{78EE450E-B56D-4015-B57A-3999DA178C9C}" type="slidenum">
              <a:rPr lang="ru-RU"/>
              <a:pPr>
                <a:defRPr/>
              </a:pPr>
              <a:t>‹#›</a:t>
            </a:fld>
            <a:endParaRPr lang="ru-RU"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sz="half" idx="1"/>
          </p:nvPr>
        </p:nvSpPr>
        <p:spPr>
          <a:xfrm>
            <a:off x="1135078" y="2184365"/>
            <a:ext cx="4077922" cy="4620772"/>
          </a:xfrm>
        </p:spPr>
        <p:txBody>
          <a:bodyPr>
            <a:normAutofit/>
          </a:bodyPr>
          <a:lstStyle>
            <a:lvl1pPr>
              <a:defRPr sz="2600"/>
            </a:lvl1pPr>
            <a:lvl2pPr>
              <a:defRPr sz="2200"/>
            </a:lvl2pPr>
            <a:lvl3pPr>
              <a:defRPr sz="2000"/>
            </a:lvl3pPr>
            <a:lvl4pPr>
              <a:defRPr sz="1700"/>
            </a:lvl4pPr>
            <a:lvl5pPr>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5480401" y="2184365"/>
            <a:ext cx="4077924" cy="4620772"/>
          </a:xfrm>
        </p:spPr>
        <p:txBody>
          <a:bodyPr>
            <a:normAutofit/>
          </a:bodyPr>
          <a:lstStyle>
            <a:lvl1pPr>
              <a:defRPr sz="2600"/>
            </a:lvl1pPr>
            <a:lvl2pPr>
              <a:defRPr sz="2200"/>
            </a:lvl2pPr>
            <a:lvl3pPr>
              <a:defRPr sz="2000"/>
            </a:lvl3pPr>
            <a:lvl4pPr>
              <a:defRPr sz="1700"/>
            </a:lvl4pPr>
            <a:lvl5pPr marL="1244613">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3"/>
          <p:cNvSpPr>
            <a:spLocks noGrp="1"/>
          </p:cNvSpPr>
          <p:nvPr>
            <p:ph type="dt" sz="half" idx="10"/>
          </p:nvPr>
        </p:nvSpPr>
        <p:spPr/>
        <p:txBody>
          <a:bodyPr/>
          <a:lstStyle>
            <a:lvl1pPr>
              <a:defRPr/>
            </a:lvl1pPr>
          </a:lstStyle>
          <a:p>
            <a:pPr>
              <a:defRPr/>
            </a:pPr>
            <a:fld id="{2FB49ABE-60BD-44E7-B7F6-D61B208D2EFD}" type="datetimeFigureOut">
              <a:rPr lang="ru-RU"/>
              <a:pPr>
                <a:defRPr/>
              </a:pPr>
              <a:t>25.06.2013</a:t>
            </a:fld>
            <a:endParaRPr lang="ru-RU" dirty="0"/>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E501ADF-63D9-4D72-919F-65C5678C0532}" type="slidenum">
              <a:rPr lang="ru-RU"/>
              <a:pPr>
                <a:defRPr/>
              </a:pPr>
              <a:t>‹#›</a:t>
            </a:fld>
            <a:endParaRPr lang="ru-RU"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dirty="0"/>
          </a:p>
        </p:txBody>
      </p:sp>
      <p:sp>
        <p:nvSpPr>
          <p:cNvPr id="3" name="Текст 2"/>
          <p:cNvSpPr>
            <a:spLocks noGrp="1"/>
          </p:cNvSpPr>
          <p:nvPr>
            <p:ph type="body" idx="1"/>
          </p:nvPr>
        </p:nvSpPr>
        <p:spPr>
          <a:xfrm>
            <a:off x="1135078" y="2184365"/>
            <a:ext cx="4075247" cy="840140"/>
          </a:xfrm>
        </p:spPr>
        <p:txBody>
          <a:bodyPr anchor="ctr">
            <a:normAutofit/>
          </a:bodyPr>
          <a:lstStyle>
            <a:lvl1pPr marL="0" indent="0">
              <a:spcBef>
                <a:spcPts val="0"/>
              </a:spcBef>
              <a:buNone/>
              <a:defRPr sz="2600" b="0"/>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4" name="Объект 3"/>
          <p:cNvSpPr>
            <a:spLocks noGrp="1"/>
          </p:cNvSpPr>
          <p:nvPr>
            <p:ph sz="half" idx="2"/>
          </p:nvPr>
        </p:nvSpPr>
        <p:spPr>
          <a:xfrm>
            <a:off x="1135078" y="3108519"/>
            <a:ext cx="4075247" cy="3696617"/>
          </a:xfrm>
        </p:spPr>
        <p:txBody>
          <a:bodyPr/>
          <a:lstStyle>
            <a:lvl1pPr>
              <a:defRPr sz="2600"/>
            </a:lvl1pPr>
            <a:lvl2pPr>
              <a:defRPr sz="2200"/>
            </a:lvl2pPr>
            <a:lvl3pPr>
              <a:defRPr sz="2000"/>
            </a:lvl3pPr>
            <a:lvl4pPr>
              <a:defRPr sz="1700"/>
            </a:lvl4pPr>
            <a:lvl5pPr>
              <a:defRPr sz="1700"/>
            </a:lvl5pPr>
            <a:lvl6pPr marL="1493535">
              <a:defRPr sz="1700"/>
            </a:lvl6pPr>
            <a:lvl7pPr marL="1742458">
              <a:defRPr sz="1700"/>
            </a:lvl7pPr>
            <a:lvl8pPr marL="1991380">
              <a:defRPr sz="1700" baseline="0"/>
            </a:lvl8pPr>
            <a:lvl9pPr marL="2240303">
              <a:defRPr sz="1700" baseline="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5483078" y="2184365"/>
            <a:ext cx="4075247" cy="840140"/>
          </a:xfrm>
        </p:spPr>
        <p:txBody>
          <a:bodyPr anchor="ctr">
            <a:normAutofit/>
          </a:bodyPr>
          <a:lstStyle>
            <a:lvl1pPr marL="0" indent="0">
              <a:spcBef>
                <a:spcPts val="0"/>
              </a:spcBef>
              <a:buNone/>
              <a:defRPr sz="2600" b="0"/>
            </a:lvl1pPr>
            <a:lvl2pPr marL="497845" indent="0">
              <a:buNone/>
              <a:defRPr sz="2200" b="1"/>
            </a:lvl2pPr>
            <a:lvl3pPr marL="995690" indent="0">
              <a:buNone/>
              <a:defRPr sz="2000" b="1"/>
            </a:lvl3pPr>
            <a:lvl4pPr marL="1493535" indent="0">
              <a:buNone/>
              <a:defRPr sz="1700" b="1"/>
            </a:lvl4pPr>
            <a:lvl5pPr marL="1991380" indent="0">
              <a:buNone/>
              <a:defRPr sz="1700" b="1"/>
            </a:lvl5pPr>
            <a:lvl6pPr marL="2489225" indent="0">
              <a:buNone/>
              <a:defRPr sz="1700" b="1"/>
            </a:lvl6pPr>
            <a:lvl7pPr marL="2987070" indent="0">
              <a:buNone/>
              <a:defRPr sz="1700" b="1"/>
            </a:lvl7pPr>
            <a:lvl8pPr marL="3484916" indent="0">
              <a:buNone/>
              <a:defRPr sz="1700" b="1"/>
            </a:lvl8pPr>
            <a:lvl9pPr marL="3982761" indent="0">
              <a:buNone/>
              <a:defRPr sz="1700" b="1"/>
            </a:lvl9pPr>
          </a:lstStyle>
          <a:p>
            <a:pPr lvl="0"/>
            <a:r>
              <a:rPr lang="ru-RU" smtClean="0"/>
              <a:t>Образец текста</a:t>
            </a:r>
          </a:p>
        </p:txBody>
      </p:sp>
      <p:sp>
        <p:nvSpPr>
          <p:cNvPr id="6" name="Объект 5"/>
          <p:cNvSpPr>
            <a:spLocks noGrp="1"/>
          </p:cNvSpPr>
          <p:nvPr>
            <p:ph sz="quarter" idx="4"/>
          </p:nvPr>
        </p:nvSpPr>
        <p:spPr>
          <a:xfrm>
            <a:off x="5483078" y="3108519"/>
            <a:ext cx="4075247" cy="3696617"/>
          </a:xfrm>
        </p:spPr>
        <p:txBody>
          <a:bodyPr/>
          <a:lstStyle>
            <a:lvl1pPr>
              <a:defRPr sz="2600"/>
            </a:lvl1pPr>
            <a:lvl2pPr>
              <a:defRPr sz="2200"/>
            </a:lvl2pPr>
            <a:lvl3pPr>
              <a:defRPr sz="2000"/>
            </a:lvl3pPr>
            <a:lvl4pPr>
              <a:defRPr sz="1700"/>
            </a:lvl4pPr>
            <a:lvl5pPr marL="1244613">
              <a:defRPr sz="1700"/>
            </a:lvl5pPr>
            <a:lvl6pPr marL="1493535">
              <a:defRPr sz="1700"/>
            </a:lvl6pPr>
            <a:lvl7pPr marL="1742458">
              <a:defRPr sz="1700"/>
            </a:lvl7pPr>
            <a:lvl8pPr marL="1991380">
              <a:defRPr sz="1700"/>
            </a:lvl8pPr>
            <a:lvl9pPr marL="2240303">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3"/>
          <p:cNvSpPr>
            <a:spLocks noGrp="1"/>
          </p:cNvSpPr>
          <p:nvPr>
            <p:ph type="dt" sz="half" idx="10"/>
          </p:nvPr>
        </p:nvSpPr>
        <p:spPr/>
        <p:txBody>
          <a:bodyPr/>
          <a:lstStyle>
            <a:lvl1pPr>
              <a:defRPr/>
            </a:lvl1pPr>
          </a:lstStyle>
          <a:p>
            <a:pPr>
              <a:defRPr/>
            </a:pPr>
            <a:fld id="{B1B9F8EB-F47E-4B71-B9A7-DD80A99FD45D}" type="datetimeFigureOut">
              <a:rPr lang="ru-RU"/>
              <a:pPr>
                <a:defRPr/>
              </a:pPr>
              <a:t>25.06.2013</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E375CE79-6EAB-4A4A-8D0B-963A74807402}" type="slidenum">
              <a:rPr lang="ru-RU"/>
              <a:pPr>
                <a:defRPr/>
              </a:pPr>
              <a:t>‹#›</a:t>
            </a:fld>
            <a:endParaRPr lang="ru-RU"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3"/>
          <p:cNvSpPr>
            <a:spLocks noGrp="1"/>
          </p:cNvSpPr>
          <p:nvPr>
            <p:ph type="dt" sz="half" idx="10"/>
          </p:nvPr>
        </p:nvSpPr>
        <p:spPr/>
        <p:txBody>
          <a:bodyPr/>
          <a:lstStyle>
            <a:lvl1pPr>
              <a:defRPr/>
            </a:lvl1pPr>
          </a:lstStyle>
          <a:p>
            <a:pPr>
              <a:defRPr/>
            </a:pPr>
            <a:fld id="{67526001-2856-44AB-A4B6-D81D8704C932}" type="datetimeFigureOut">
              <a:rPr lang="ru-RU"/>
              <a:pPr>
                <a:defRPr/>
              </a:pPr>
              <a:t>25.06.2013</a:t>
            </a:fld>
            <a:endParaRPr lang="ru-RU" dirty="0"/>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830358FE-78FB-41CE-9145-9C29AA7E094D}" type="slidenum">
              <a:rPr lang="ru-RU"/>
              <a:pPr>
                <a:defRPr/>
              </a:pPr>
              <a:t>‹#›</a:t>
            </a:fld>
            <a:endParaRPr lang="ru-RU" dirty="0"/>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DE18016D-FBA4-4299-ACB8-1C1DEA854212}" type="datetimeFigureOut">
              <a:rPr lang="ru-RU"/>
              <a:pPr>
                <a:defRPr/>
              </a:pPr>
              <a:t>25.06.2013</a:t>
            </a:fld>
            <a:endParaRPr lang="ru-RU" dirty="0"/>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8E7CB51C-1E9E-4DF3-8071-CC11EC09D6D9}" type="slidenum">
              <a:rPr lang="ru-RU"/>
              <a:pPr>
                <a:defRPr/>
              </a:pPr>
              <a:t>‹#›</a:t>
            </a:fld>
            <a:endParaRPr lang="ru-RU" dirty="0"/>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оугольник 7"/>
          <p:cNvSpPr/>
          <p:nvPr/>
        </p:nvSpPr>
        <p:spPr>
          <a:xfrm>
            <a:off x="0" y="6805613"/>
            <a:ext cx="10693400" cy="7556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6" name="Прямоугольник 8"/>
          <p:cNvSpPr/>
          <p:nvPr/>
        </p:nvSpPr>
        <p:spPr>
          <a:xfrm>
            <a:off x="0" y="0"/>
            <a:ext cx="10693400" cy="6805613"/>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с одним скругленным углом 9"/>
          <p:cNvSpPr/>
          <p:nvPr/>
        </p:nvSpPr>
        <p:spPr bwMode="ltGray">
          <a:xfrm rot="10800000" flipH="1" flipV="1">
            <a:off x="4143375" y="258763"/>
            <a:ext cx="6350000" cy="6294437"/>
          </a:xfrm>
          <a:prstGeom prst="round1Rect">
            <a:avLst>
              <a:gd name="adj" fmla="val 581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8" name="Прямоугольник 10"/>
          <p:cNvSpPr/>
          <p:nvPr/>
        </p:nvSpPr>
        <p:spPr>
          <a:xfrm>
            <a:off x="0" y="0"/>
            <a:ext cx="4143375" cy="6805613"/>
          </a:xfrm>
          <a:prstGeom prst="rect">
            <a:avLst/>
          </a:prstGeom>
          <a:solidFill>
            <a:schemeClr val="accent1">
              <a:lumMod val="75000"/>
              <a:alpha val="32157"/>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2" name="Заголовок 1"/>
          <p:cNvSpPr>
            <a:spLocks noGrp="1"/>
          </p:cNvSpPr>
          <p:nvPr>
            <p:ph type="title"/>
          </p:nvPr>
        </p:nvSpPr>
        <p:spPr>
          <a:xfrm>
            <a:off x="519542" y="258383"/>
            <a:ext cx="3310854" cy="5118516"/>
          </a:xfrm>
        </p:spPr>
        <p:txBody>
          <a:bodyPr>
            <a:normAutofit/>
          </a:bodyPr>
          <a:lstStyle>
            <a:lvl1pPr algn="l">
              <a:defRPr sz="4800" b="0">
                <a:solidFill>
                  <a:schemeClr val="bg1"/>
                </a:solidFill>
                <a:effectLst>
                  <a:outerShdw blurRad="88900" algn="ctr" rotWithShape="0">
                    <a:prstClr val="black">
                      <a:alpha val="35000"/>
                    </a:prstClr>
                  </a:outerShdw>
                </a:effectLst>
              </a:defRPr>
            </a:lvl1pPr>
          </a:lstStyle>
          <a:p>
            <a:r>
              <a:rPr lang="ru-RU" smtClean="0"/>
              <a:t>Образец заголовка</a:t>
            </a:r>
            <a:endParaRPr lang="ru-RU" dirty="0"/>
          </a:p>
        </p:txBody>
      </p:sp>
      <p:sp>
        <p:nvSpPr>
          <p:cNvPr id="4" name="Текст 3"/>
          <p:cNvSpPr>
            <a:spLocks noGrp="1"/>
          </p:cNvSpPr>
          <p:nvPr>
            <p:ph type="body" sz="half" idx="2"/>
          </p:nvPr>
        </p:nvSpPr>
        <p:spPr>
          <a:xfrm>
            <a:off x="510580" y="5544927"/>
            <a:ext cx="3318508" cy="1008170"/>
          </a:xfrm>
        </p:spPr>
        <p:txBody>
          <a:bodyPr>
            <a:normAutofit/>
          </a:bodyPr>
          <a:lstStyle>
            <a:lvl1pPr marL="0" indent="0">
              <a:spcBef>
                <a:spcPts val="0"/>
              </a:spcBef>
              <a:buNone/>
              <a:defRPr sz="2200">
                <a:solidFill>
                  <a:schemeClr val="accent1">
                    <a:lumMod val="20000"/>
                    <a:lumOff val="80000"/>
                  </a:schemeClr>
                </a:solidFill>
              </a:defRPr>
            </a:lvl1pPr>
            <a:lvl2pPr marL="497845" indent="0">
              <a:buNone/>
              <a:defRPr sz="1300"/>
            </a:lvl2pPr>
            <a:lvl3pPr marL="995690" indent="0">
              <a:buNone/>
              <a:defRPr sz="1100"/>
            </a:lvl3pPr>
            <a:lvl4pPr marL="1493535" indent="0">
              <a:buNone/>
              <a:defRPr sz="1000"/>
            </a:lvl4pPr>
            <a:lvl5pPr marL="1991380" indent="0">
              <a:buNone/>
              <a:defRPr sz="1000"/>
            </a:lvl5pPr>
            <a:lvl6pPr marL="2489225" indent="0">
              <a:buNone/>
              <a:defRPr sz="1000"/>
            </a:lvl6pPr>
            <a:lvl7pPr marL="2987070" indent="0">
              <a:buNone/>
              <a:defRPr sz="1000"/>
            </a:lvl7pPr>
            <a:lvl8pPr marL="3484916" indent="0">
              <a:buNone/>
              <a:defRPr sz="1000"/>
            </a:lvl8pPr>
            <a:lvl9pPr marL="3982761" indent="0">
              <a:buNone/>
              <a:defRPr sz="1000"/>
            </a:lvl9pPr>
          </a:lstStyle>
          <a:p>
            <a:pPr lvl="0"/>
            <a:r>
              <a:rPr lang="ru-RU" smtClean="0"/>
              <a:t>Образец текста</a:t>
            </a:r>
          </a:p>
        </p:txBody>
      </p:sp>
      <p:sp>
        <p:nvSpPr>
          <p:cNvPr id="3" name="Объект 2"/>
          <p:cNvSpPr>
            <a:spLocks noGrp="1"/>
          </p:cNvSpPr>
          <p:nvPr>
            <p:ph idx="1"/>
          </p:nvPr>
        </p:nvSpPr>
        <p:spPr>
          <a:xfrm>
            <a:off x="4338429" y="512998"/>
            <a:ext cx="5953976" cy="5788055"/>
          </a:xfrm>
        </p:spPr>
        <p:txBody>
          <a:bodyPr>
            <a:normAutofit/>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9" name="Дата 4"/>
          <p:cNvSpPr>
            <a:spLocks noGrp="1"/>
          </p:cNvSpPr>
          <p:nvPr>
            <p:ph type="dt" sz="half" idx="10"/>
          </p:nvPr>
        </p:nvSpPr>
        <p:spPr/>
        <p:txBody>
          <a:bodyPr/>
          <a:lstStyle>
            <a:lvl1pPr>
              <a:defRPr/>
            </a:lvl1pPr>
          </a:lstStyle>
          <a:p>
            <a:pPr>
              <a:defRPr/>
            </a:pPr>
            <a:fld id="{11809DB4-E6F5-4FE1-9AAB-27CB6AA3337E}" type="datetimeFigureOut">
              <a:rPr lang="ru-RU"/>
              <a:pPr>
                <a:defRPr/>
              </a:pPr>
              <a:t>25.06.2013</a:t>
            </a:fld>
            <a:endParaRPr lang="ru-RU" dirty="0"/>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p:txBody>
          <a:bodyPr/>
          <a:lstStyle>
            <a:lvl1pPr>
              <a:defRPr/>
            </a:lvl1pPr>
          </a:lstStyle>
          <a:p>
            <a:pPr>
              <a:defRPr/>
            </a:pPr>
            <a:fld id="{63B47868-62B8-4199-84AE-EC4AAF203374}" type="slidenum">
              <a:rPr lang="ru-RU"/>
              <a:pPr>
                <a:defRPr/>
              </a:pPr>
              <a:t>‹#›</a:t>
            </a:fld>
            <a:endParaRPr lang="ru-RU" dirty="0"/>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Прямоугольник 7"/>
          <p:cNvSpPr/>
          <p:nvPr/>
        </p:nvSpPr>
        <p:spPr>
          <a:xfrm>
            <a:off x="0" y="7140575"/>
            <a:ext cx="10493375" cy="420688"/>
          </a:xfrm>
          <a:prstGeom prst="rect">
            <a:avLst/>
          </a:prstGeom>
          <a:solidFill>
            <a:schemeClr val="accent1">
              <a:lumMod val="20000"/>
              <a:lumOff val="8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9" name="Прямоугольник 8"/>
          <p:cNvSpPr/>
          <p:nvPr/>
        </p:nvSpPr>
        <p:spPr>
          <a:xfrm>
            <a:off x="10493375" y="7140575"/>
            <a:ext cx="200025" cy="420688"/>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7" name="Прямоугольник 6"/>
          <p:cNvSpPr/>
          <p:nvPr/>
        </p:nvSpPr>
        <p:spPr>
          <a:xfrm>
            <a:off x="0" y="0"/>
            <a:ext cx="10693400" cy="7140575"/>
          </a:xfrm>
          <a:prstGeom prst="rect">
            <a:avLst/>
          </a:prstGeom>
          <a:solidFill>
            <a:schemeClr val="accent1">
              <a:alpha val="50196"/>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32736" tIns="66367" rIns="132736" bIns="66367" anchor="ctr"/>
          <a:lstStyle/>
          <a:p>
            <a:pPr algn="ctr" defTabSz="995690" fontAlgn="auto">
              <a:spcBef>
                <a:spcPts val="0"/>
              </a:spcBef>
              <a:spcAft>
                <a:spcPts val="0"/>
              </a:spcAft>
              <a:defRPr/>
            </a:pPr>
            <a:endParaRPr lang="ru-RU" dirty="0"/>
          </a:p>
        </p:txBody>
      </p:sp>
      <p:sp>
        <p:nvSpPr>
          <p:cNvPr id="10" name="Прямоугольник с одним скругленным углом 9"/>
          <p:cNvSpPr/>
          <p:nvPr/>
        </p:nvSpPr>
        <p:spPr>
          <a:xfrm>
            <a:off x="0" y="252413"/>
            <a:ext cx="10494963" cy="6888162"/>
          </a:xfrm>
          <a:prstGeom prst="round1Rect">
            <a:avLst>
              <a:gd name="adj" fmla="val 45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99569" tIns="49785" rIns="99569" bIns="49785" anchor="ctr"/>
          <a:lstStyle/>
          <a:p>
            <a:pPr algn="ctr" defTabSz="995690" fontAlgn="auto">
              <a:spcBef>
                <a:spcPts val="0"/>
              </a:spcBef>
              <a:spcAft>
                <a:spcPts val="0"/>
              </a:spcAft>
              <a:defRPr/>
            </a:pPr>
            <a:endParaRPr lang="ru-RU" dirty="0"/>
          </a:p>
        </p:txBody>
      </p:sp>
      <p:sp>
        <p:nvSpPr>
          <p:cNvPr id="1030" name="Заголовок 1"/>
          <p:cNvSpPr>
            <a:spLocks noGrp="1"/>
          </p:cNvSpPr>
          <p:nvPr>
            <p:ph type="title"/>
          </p:nvPr>
        </p:nvSpPr>
        <p:spPr bwMode="auto">
          <a:xfrm>
            <a:off x="1135063" y="620713"/>
            <a:ext cx="8423275" cy="1311275"/>
          </a:xfrm>
          <a:prstGeom prst="rect">
            <a:avLst/>
          </a:prstGeom>
          <a:noFill/>
          <a:ln w="9525">
            <a:noFill/>
            <a:miter lim="800000"/>
            <a:headEnd/>
            <a:tailEnd/>
          </a:ln>
        </p:spPr>
        <p:txBody>
          <a:bodyPr vert="horz" wrap="square" lIns="99569" tIns="49785" rIns="99569" bIns="49785" numCol="1" anchor="b" anchorCtr="0" compatLnSpc="1">
            <a:prstTxWarp prst="textNoShape">
              <a:avLst/>
            </a:prstTxWarp>
          </a:bodyPr>
          <a:lstStyle/>
          <a:p>
            <a:pPr lvl="0"/>
            <a:r>
              <a:rPr lang="ru-RU" smtClean="0"/>
              <a:t>Образец заголовка</a:t>
            </a:r>
          </a:p>
        </p:txBody>
      </p:sp>
      <p:sp>
        <p:nvSpPr>
          <p:cNvPr id="1031" name="Текст 2"/>
          <p:cNvSpPr>
            <a:spLocks noGrp="1"/>
          </p:cNvSpPr>
          <p:nvPr>
            <p:ph type="body" idx="1"/>
          </p:nvPr>
        </p:nvSpPr>
        <p:spPr bwMode="auto">
          <a:xfrm>
            <a:off x="1135063" y="2184400"/>
            <a:ext cx="8423275" cy="4621213"/>
          </a:xfrm>
          <a:prstGeom prst="rect">
            <a:avLst/>
          </a:prstGeom>
          <a:noFill/>
          <a:ln w="9525">
            <a:noFill/>
            <a:miter lim="800000"/>
            <a:headEnd/>
            <a:tailEnd/>
          </a:ln>
        </p:spPr>
        <p:txBody>
          <a:bodyPr vert="horz" wrap="square" lIns="99569" tIns="49785" rIns="99569" bIns="49785"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7820025" y="6889750"/>
            <a:ext cx="957263" cy="166688"/>
          </a:xfrm>
          <a:prstGeom prst="rect">
            <a:avLst/>
          </a:prstGeom>
        </p:spPr>
        <p:txBody>
          <a:bodyPr vert="horz" lIns="99569" tIns="49785" rIns="99569" bIns="49785" rtlCol="0" anchor="ctr"/>
          <a:lstStyle>
            <a:lvl1pPr algn="r" defTabSz="995690" fontAlgn="auto">
              <a:spcBef>
                <a:spcPts val="0"/>
              </a:spcBef>
              <a:spcAft>
                <a:spcPts val="0"/>
              </a:spcAft>
              <a:defRPr sz="1000">
                <a:solidFill>
                  <a:schemeClr val="tx1"/>
                </a:solidFill>
                <a:latin typeface="+mn-lt"/>
              </a:defRPr>
            </a:lvl1pPr>
          </a:lstStyle>
          <a:p>
            <a:pPr>
              <a:defRPr/>
            </a:pPr>
            <a:fld id="{F127B0EC-DA7F-41E1-8880-76CDA31BF396}" type="datetimeFigureOut">
              <a:rPr lang="ru-RU"/>
              <a:pPr>
                <a:defRPr/>
              </a:pPr>
              <a:t>25.06.2013</a:t>
            </a:fld>
            <a:endParaRPr lang="ru-RU" dirty="0"/>
          </a:p>
        </p:txBody>
      </p:sp>
      <p:sp>
        <p:nvSpPr>
          <p:cNvPr id="5" name="Нижний колонтитул 4"/>
          <p:cNvSpPr>
            <a:spLocks noGrp="1"/>
          </p:cNvSpPr>
          <p:nvPr>
            <p:ph type="ftr" sz="quarter" idx="3"/>
          </p:nvPr>
        </p:nvSpPr>
        <p:spPr>
          <a:xfrm>
            <a:off x="1135063" y="6889750"/>
            <a:ext cx="6551612" cy="166688"/>
          </a:xfrm>
          <a:prstGeom prst="rect">
            <a:avLst/>
          </a:prstGeom>
        </p:spPr>
        <p:txBody>
          <a:bodyPr vert="horz" lIns="99569" tIns="49785" rIns="99569" bIns="49785" rtlCol="0" anchor="ctr"/>
          <a:lstStyle>
            <a:lvl1pPr algn="l" defTabSz="995690" fontAlgn="auto">
              <a:spcBef>
                <a:spcPts val="0"/>
              </a:spcBef>
              <a:spcAft>
                <a:spcPts val="0"/>
              </a:spcAft>
              <a:defRPr sz="1000">
                <a:solidFill>
                  <a:schemeClr val="tx1"/>
                </a:solidFill>
                <a:latin typeface="+mn-lt"/>
              </a:defRPr>
            </a:lvl1pPr>
          </a:lstStyle>
          <a:p>
            <a:pPr>
              <a:defRPr/>
            </a:pPr>
            <a:endParaRPr lang="ru-RU"/>
          </a:p>
        </p:txBody>
      </p:sp>
      <p:sp>
        <p:nvSpPr>
          <p:cNvPr id="6" name="Номер слайда 5"/>
          <p:cNvSpPr>
            <a:spLocks noGrp="1"/>
          </p:cNvSpPr>
          <p:nvPr>
            <p:ph type="sldNum" sz="quarter" idx="4"/>
          </p:nvPr>
        </p:nvSpPr>
        <p:spPr>
          <a:xfrm>
            <a:off x="8890000" y="6889750"/>
            <a:ext cx="668338" cy="166688"/>
          </a:xfrm>
          <a:prstGeom prst="rect">
            <a:avLst/>
          </a:prstGeom>
        </p:spPr>
        <p:txBody>
          <a:bodyPr vert="horz" lIns="99569" tIns="49785" rIns="99569" bIns="49785" rtlCol="0" anchor="ctr"/>
          <a:lstStyle>
            <a:lvl1pPr algn="r" defTabSz="995690" fontAlgn="auto">
              <a:spcBef>
                <a:spcPts val="0"/>
              </a:spcBef>
              <a:spcAft>
                <a:spcPts val="0"/>
              </a:spcAft>
              <a:defRPr sz="1000">
                <a:solidFill>
                  <a:schemeClr val="tx1"/>
                </a:solidFill>
                <a:latin typeface="+mn-lt"/>
              </a:defRPr>
            </a:lvl1pPr>
          </a:lstStyle>
          <a:p>
            <a:pPr>
              <a:defRPr/>
            </a:pPr>
            <a:fld id="{0A19A7C2-4CAC-4DCF-ACC1-87250E8D47CC}" type="slidenum">
              <a:rPr lang="ru-RU"/>
              <a:pPr>
                <a:defRPr/>
              </a:pPr>
              <a:t>‹#›</a:t>
            </a:fld>
            <a:endParaRPr lang="ru-RU" dirty="0"/>
          </a:p>
        </p:txBody>
      </p:sp>
    </p:spTree>
  </p:cSld>
  <p:clrMap bg1="lt1" tx1="dk1" bg2="lt2" tx2="dk2" accent1="accent1" accent2="accent2" accent3="accent3" accent4="accent4" accent5="accent5" accent6="accent6" hlink="hlink" folHlink="folHlink"/>
  <p:sldLayoutIdLst>
    <p:sldLayoutId id="2147483733" r:id="rId1"/>
    <p:sldLayoutId id="2147483732" r:id="rId2"/>
    <p:sldLayoutId id="2147483734" r:id="rId3"/>
    <p:sldLayoutId id="2147483735" r:id="rId4"/>
    <p:sldLayoutId id="2147483731" r:id="rId5"/>
    <p:sldLayoutId id="2147483730" r:id="rId6"/>
    <p:sldLayoutId id="2147483729" r:id="rId7"/>
    <p:sldLayoutId id="2147483728" r:id="rId8"/>
    <p:sldLayoutId id="2147483736" r:id="rId9"/>
    <p:sldLayoutId id="2147483737" r:id="rId10"/>
    <p:sldLayoutId id="2147483727" r:id="rId11"/>
    <p:sldLayoutId id="2147483726" r:id="rId12"/>
  </p:sldLayoutIdLst>
  <p:transition spd="med">
    <p:fade/>
  </p:transition>
  <p:timing>
    <p:tnLst>
      <p:par>
        <p:cTn id="1" dur="indefinite" restart="never" nodeType="tmRoot"/>
      </p:par>
    </p:tnLst>
  </p:timing>
  <p:txStyles>
    <p:titleStyle>
      <a:lvl1pPr algn="l" defTabSz="995363"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defTabSz="995363" rtl="0" eaLnBrk="0" fontAlgn="base" hangingPunct="0">
        <a:lnSpc>
          <a:spcPct val="90000"/>
        </a:lnSpc>
        <a:spcBef>
          <a:spcPct val="0"/>
        </a:spcBef>
        <a:spcAft>
          <a:spcPct val="0"/>
        </a:spcAft>
        <a:defRPr sz="4400">
          <a:solidFill>
            <a:schemeClr val="tx1"/>
          </a:solidFill>
          <a:latin typeface="Cambria" pitchFamily="18" charset="0"/>
        </a:defRPr>
      </a:lvl2pPr>
      <a:lvl3pPr algn="l" defTabSz="995363" rtl="0" eaLnBrk="0" fontAlgn="base" hangingPunct="0">
        <a:lnSpc>
          <a:spcPct val="90000"/>
        </a:lnSpc>
        <a:spcBef>
          <a:spcPct val="0"/>
        </a:spcBef>
        <a:spcAft>
          <a:spcPct val="0"/>
        </a:spcAft>
        <a:defRPr sz="4400">
          <a:solidFill>
            <a:schemeClr val="tx1"/>
          </a:solidFill>
          <a:latin typeface="Cambria" pitchFamily="18" charset="0"/>
        </a:defRPr>
      </a:lvl3pPr>
      <a:lvl4pPr algn="l" defTabSz="995363" rtl="0" eaLnBrk="0" fontAlgn="base" hangingPunct="0">
        <a:lnSpc>
          <a:spcPct val="90000"/>
        </a:lnSpc>
        <a:spcBef>
          <a:spcPct val="0"/>
        </a:spcBef>
        <a:spcAft>
          <a:spcPct val="0"/>
        </a:spcAft>
        <a:defRPr sz="4400">
          <a:solidFill>
            <a:schemeClr val="tx1"/>
          </a:solidFill>
          <a:latin typeface="Cambria" pitchFamily="18" charset="0"/>
        </a:defRPr>
      </a:lvl4pPr>
      <a:lvl5pPr algn="l" defTabSz="995363" rtl="0" eaLnBrk="0" fontAlgn="base" hangingPunct="0">
        <a:lnSpc>
          <a:spcPct val="90000"/>
        </a:lnSpc>
        <a:spcBef>
          <a:spcPct val="0"/>
        </a:spcBef>
        <a:spcAft>
          <a:spcPct val="0"/>
        </a:spcAft>
        <a:defRPr sz="4400">
          <a:solidFill>
            <a:schemeClr val="tx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7650" indent="-247650" algn="l" defTabSz="995363" rtl="0" eaLnBrk="0" fontAlgn="base" hangingPunct="0">
        <a:lnSpc>
          <a:spcPct val="90000"/>
        </a:lnSpc>
        <a:spcBef>
          <a:spcPts val="1963"/>
        </a:spcBef>
        <a:spcAft>
          <a:spcPct val="0"/>
        </a:spcAft>
        <a:buSzPct val="90000"/>
        <a:buFont typeface="Arial" charset="0"/>
        <a:buChar char="•"/>
        <a:defRPr sz="2600" kern="1200">
          <a:solidFill>
            <a:schemeClr val="tx1"/>
          </a:solidFill>
          <a:latin typeface="+mn-lt"/>
          <a:ea typeface="+mn-ea"/>
          <a:cs typeface="+mn-cs"/>
        </a:defRPr>
      </a:lvl1pPr>
      <a:lvl2pPr marL="496888" indent="-247650" algn="l" defTabSz="995363" rtl="0" eaLnBrk="0" fontAlgn="base" hangingPunct="0">
        <a:lnSpc>
          <a:spcPct val="90000"/>
        </a:lnSpc>
        <a:spcBef>
          <a:spcPts val="650"/>
        </a:spcBef>
        <a:spcAft>
          <a:spcPct val="0"/>
        </a:spcAft>
        <a:buSzPct val="90000"/>
        <a:buFont typeface="Arial" charset="0"/>
        <a:buChar char="•"/>
        <a:defRPr sz="2200" kern="1200">
          <a:solidFill>
            <a:schemeClr val="tx1"/>
          </a:solidFill>
          <a:latin typeface="+mn-lt"/>
          <a:ea typeface="+mn-ea"/>
          <a:cs typeface="+mn-cs"/>
        </a:defRPr>
      </a:lvl2pPr>
      <a:lvl3pPr marL="746125" indent="-247650" algn="l" defTabSz="995363" rtl="0" eaLnBrk="0" fontAlgn="base" hangingPunct="0">
        <a:lnSpc>
          <a:spcPct val="90000"/>
        </a:lnSpc>
        <a:spcBef>
          <a:spcPts val="650"/>
        </a:spcBef>
        <a:spcAft>
          <a:spcPct val="0"/>
        </a:spcAft>
        <a:buSzPct val="90000"/>
        <a:buFont typeface="Arial" charset="0"/>
        <a:buChar char="•"/>
        <a:defRPr sz="2000" kern="1200">
          <a:solidFill>
            <a:schemeClr val="tx1"/>
          </a:solidFill>
          <a:latin typeface="+mn-lt"/>
          <a:ea typeface="+mn-ea"/>
          <a:cs typeface="+mn-cs"/>
        </a:defRPr>
      </a:lvl3pPr>
      <a:lvl4pPr marL="995363" indent="-247650" algn="l" defTabSz="995363" rtl="0" eaLnBrk="0" fontAlgn="base" hangingPunct="0">
        <a:lnSpc>
          <a:spcPct val="90000"/>
        </a:lnSpc>
        <a:spcBef>
          <a:spcPts val="650"/>
        </a:spcBef>
        <a:spcAft>
          <a:spcPct val="0"/>
        </a:spcAft>
        <a:buSzPct val="90000"/>
        <a:buFont typeface="Arial" charset="0"/>
        <a:buChar char="•"/>
        <a:defRPr sz="1700" kern="1200">
          <a:solidFill>
            <a:schemeClr val="tx1"/>
          </a:solidFill>
          <a:latin typeface="+mn-lt"/>
          <a:ea typeface="+mn-ea"/>
          <a:cs typeface="+mn-cs"/>
        </a:defRPr>
      </a:lvl4pPr>
      <a:lvl5pPr marL="1244600" indent="-247650" algn="l" defTabSz="995363" rtl="0" eaLnBrk="0" fontAlgn="base" hangingPunct="0">
        <a:lnSpc>
          <a:spcPct val="90000"/>
        </a:lnSpc>
        <a:spcBef>
          <a:spcPts val="650"/>
        </a:spcBef>
        <a:spcAft>
          <a:spcPct val="0"/>
        </a:spcAft>
        <a:buSzPct val="90000"/>
        <a:buFont typeface="Arial" charset="0"/>
        <a:buChar char="•"/>
        <a:defRPr sz="1700" kern="1200">
          <a:solidFill>
            <a:schemeClr val="tx1"/>
          </a:solidFill>
          <a:latin typeface="+mn-lt"/>
          <a:ea typeface="+mn-ea"/>
          <a:cs typeface="+mn-cs"/>
        </a:defRPr>
      </a:lvl5pPr>
      <a:lvl6pPr marL="1493535"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6pPr>
      <a:lvl7pPr marL="1742458"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7pPr>
      <a:lvl8pPr marL="1991380"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8pPr>
      <a:lvl9pPr marL="2240303" indent="-248923" algn="l" defTabSz="995690" rtl="0" eaLnBrk="1" latinLnBrk="0" hangingPunct="1">
        <a:lnSpc>
          <a:spcPct val="90000"/>
        </a:lnSpc>
        <a:spcBef>
          <a:spcPts val="653"/>
        </a:spcBef>
        <a:buSzPct val="90000"/>
        <a:buFont typeface="Arial" pitchFamily="34" charset="0"/>
        <a:buChar char="•"/>
        <a:defRPr sz="1700" kern="1200">
          <a:solidFill>
            <a:schemeClr val="tx1"/>
          </a:solidFill>
          <a:latin typeface="+mn-lt"/>
          <a:ea typeface="+mn-ea"/>
          <a:cs typeface="+mn-cs"/>
        </a:defRPr>
      </a:lvl9pPr>
    </p:bodyStyle>
    <p:otherStyle>
      <a:defPPr>
        <a:defRPr/>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image" Target="../media/image12.jpeg"/><Relationship Id="rId2" Type="http://schemas.openxmlformats.org/officeDocument/2006/relationships/diagramData" Target="../diagrams/data6.xml"/><Relationship Id="rId1" Type="http://schemas.openxmlformats.org/officeDocument/2006/relationships/slideLayout" Target="../slideLayouts/slideLayout9.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7.xml"/><Relationship Id="rId7" Type="http://schemas.openxmlformats.org/officeDocument/2006/relationships/image" Target="../media/image13.jpeg"/><Relationship Id="rId2" Type="http://schemas.openxmlformats.org/officeDocument/2006/relationships/diagramData" Target="../diagrams/data7.xml"/><Relationship Id="rId1" Type="http://schemas.openxmlformats.org/officeDocument/2006/relationships/slideLayout" Target="../slideLayouts/slideLayout9.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Layout" Target="../diagrams/layout8.xml"/><Relationship Id="rId7" Type="http://schemas.openxmlformats.org/officeDocument/2006/relationships/image" Target="../media/image7.png"/><Relationship Id="rId2" Type="http://schemas.openxmlformats.org/officeDocument/2006/relationships/diagramData" Target="../diagrams/data8.xml"/><Relationship Id="rId1" Type="http://schemas.openxmlformats.org/officeDocument/2006/relationships/slideLayout" Target="../slideLayouts/slideLayout9.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orbtserv.ru/pension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pfrf.ru/" TargetMode="External"/><Relationship Id="rId4" Type="http://schemas.openxmlformats.org/officeDocument/2006/relationships/hyperlink" Target="http://www.rosmintrud.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jpeg"/><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Layout" Target="../diagrams/layout4.xml"/><Relationship Id="rId7" Type="http://schemas.openxmlformats.org/officeDocument/2006/relationships/image" Target="../media/image7.png"/><Relationship Id="rId2" Type="http://schemas.openxmlformats.org/officeDocument/2006/relationships/diagramData" Target="../diagrams/data4.xml"/><Relationship Id="rId1" Type="http://schemas.openxmlformats.org/officeDocument/2006/relationships/slideLayout" Target="../slideLayouts/slideLayout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Layout" Target="../diagrams/layout5.xml"/><Relationship Id="rId7" Type="http://schemas.openxmlformats.org/officeDocument/2006/relationships/image" Target="../media/image7.png"/><Relationship Id="rId2" Type="http://schemas.openxmlformats.org/officeDocument/2006/relationships/diagramData" Target="../diagrams/data5.xml"/><Relationship Id="rId1" Type="http://schemas.openxmlformats.org/officeDocument/2006/relationships/slideLayout" Target="../slideLayouts/slideLayout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1008063"/>
            <a:ext cx="4041775" cy="4284662"/>
          </a:xfrm>
        </p:spPr>
        <p:txBody>
          <a:bodyPr/>
          <a:lstStyle/>
          <a:p>
            <a:pPr eaLnBrk="1" hangingPunct="1"/>
            <a:r>
              <a:rPr lang="ru-RU" sz="4600" smtClean="0">
                <a:effectLst>
                  <a:outerShdw blurRad="38100" dist="38100" dir="2700000" algn="tl">
                    <a:srgbClr val="C0C0C0"/>
                  </a:outerShdw>
                </a:effectLst>
              </a:rPr>
              <a:t>Проект</a:t>
            </a:r>
            <a:r>
              <a:rPr lang="en-US" sz="4600" smtClean="0">
                <a:effectLst>
                  <a:outerShdw blurRad="38100" dist="38100" dir="2700000" algn="tl">
                    <a:srgbClr val="C0C0C0"/>
                  </a:outerShdw>
                </a:effectLst>
              </a:rPr>
              <a:t> </a:t>
            </a:r>
            <a:r>
              <a:rPr lang="ru-RU" sz="4600" smtClean="0">
                <a:effectLst>
                  <a:outerShdw blurRad="38100" dist="38100" dir="2700000" algn="tl">
                    <a:srgbClr val="C0C0C0"/>
                  </a:outerShdw>
                </a:effectLst>
              </a:rPr>
              <a:t>«Пенсионный калькулятор»</a:t>
            </a:r>
          </a:p>
        </p:txBody>
      </p:sp>
      <p:sp>
        <p:nvSpPr>
          <p:cNvPr id="16386" name="Подзаголовок 2"/>
          <p:cNvSpPr>
            <a:spLocks noGrp="1"/>
          </p:cNvSpPr>
          <p:nvPr>
            <p:ph type="subTitle" idx="1"/>
          </p:nvPr>
        </p:nvSpPr>
        <p:spPr>
          <a:xfrm>
            <a:off x="523875" y="5461000"/>
            <a:ext cx="3686175" cy="1092200"/>
          </a:xfrm>
        </p:spPr>
        <p:txBody>
          <a:bodyPr/>
          <a:lstStyle/>
          <a:p>
            <a:pPr algn="just" eaLnBrk="1" hangingPunct="1">
              <a:lnSpc>
                <a:spcPct val="80000"/>
              </a:lnSpc>
              <a:spcBef>
                <a:spcPct val="0"/>
              </a:spcBef>
            </a:pPr>
            <a:r>
              <a:rPr lang="ru-RU" sz="1500" smtClean="0">
                <a:solidFill>
                  <a:srgbClr val="0E1C0F"/>
                </a:solidFill>
              </a:rPr>
              <a:t>Рассчитайте условный размер своей будущей трудовой пенсии по старости по новой и действующей пенсионным формулам и сравните результаты!</a:t>
            </a:r>
          </a:p>
          <a:p>
            <a:pPr eaLnBrk="1" hangingPunct="1">
              <a:lnSpc>
                <a:spcPct val="80000"/>
              </a:lnSpc>
              <a:spcBef>
                <a:spcPct val="0"/>
              </a:spcBef>
            </a:pPr>
            <a:endParaRPr lang="ru-RU" sz="1500" smtClean="0">
              <a:solidFill>
                <a:srgbClr val="0E1C0F"/>
              </a:solidFill>
            </a:endParaRPr>
          </a:p>
        </p:txBody>
      </p:sp>
      <p:pic>
        <p:nvPicPr>
          <p:cNvPr id="1027" name="Picture 3" descr="I:\!Фото\фото банк\ФОТО БАНК ПФР 2010\СТУДИЯ\СЕМЬЯ\МАМА И ПАПА\IMG_8746.jpg"/>
          <p:cNvPicPr>
            <a:picLocks noChangeAspect="1" noChangeArrowheads="1"/>
          </p:cNvPicPr>
          <p:nvPr/>
        </p:nvPicPr>
        <p:blipFill>
          <a:blip r:embed="rId2" cstate="print"/>
          <a:srcRect b="20358"/>
          <a:stretch>
            <a:fillRect/>
          </a:stretch>
        </p:blipFill>
        <p:spPr bwMode="auto">
          <a:xfrm>
            <a:off x="5268913" y="630238"/>
            <a:ext cx="4710112" cy="58451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421307"/>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5602" name="Прямоугольник 5"/>
          <p:cNvSpPr>
            <a:spLocks noChangeArrowheads="1"/>
          </p:cNvSpPr>
          <p:nvPr/>
        </p:nvSpPr>
        <p:spPr bwMode="auto">
          <a:xfrm>
            <a:off x="4406900" y="2636838"/>
            <a:ext cx="5953125" cy="747712"/>
          </a:xfrm>
          <a:prstGeom prst="rect">
            <a:avLst/>
          </a:prstGeom>
          <a:noFill/>
          <a:ln w="9525">
            <a:noFill/>
            <a:miter lim="800000"/>
            <a:headEnd/>
            <a:tailEnd/>
          </a:ln>
        </p:spPr>
        <p:txBody>
          <a:bodyPr lIns="99569" tIns="49785" rIns="99569" bIns="49785">
            <a:spAutoFit/>
          </a:bodyPr>
          <a:lstStyle/>
          <a:p>
            <a:pPr algn="just"/>
            <a:r>
              <a:rPr lang="ru-RU" sz="1400" i="1" dirty="0">
                <a:latin typeface="Cambria" pitchFamily="18" charset="0"/>
              </a:rPr>
              <a:t>Размер пенсии по новой формуле существенно увеличивается, если Вы работаете после достижения пенсионного возраста и не обращаетесь за назначением </a:t>
            </a:r>
            <a:r>
              <a:rPr lang="ru-RU" sz="1400" i="1" dirty="0" smtClean="0">
                <a:latin typeface="Cambria" pitchFamily="18" charset="0"/>
              </a:rPr>
              <a:t>пенсией</a:t>
            </a:r>
            <a:r>
              <a:rPr lang="ru-RU" sz="1400" i="1" dirty="0">
                <a:latin typeface="Cambria" pitchFamily="18" charset="0"/>
              </a:rPr>
              <a:t>.</a:t>
            </a:r>
          </a:p>
        </p:txBody>
      </p:sp>
      <p:sp>
        <p:nvSpPr>
          <p:cNvPr id="25603" name="Rectangle 1"/>
          <p:cNvSpPr>
            <a:spLocks noChangeArrowheads="1"/>
          </p:cNvSpPr>
          <p:nvPr/>
        </p:nvSpPr>
        <p:spPr bwMode="auto">
          <a:xfrm>
            <a:off x="4387850" y="3463925"/>
            <a:ext cx="6016625" cy="3117850"/>
          </a:xfrm>
          <a:prstGeom prst="rect">
            <a:avLst/>
          </a:prstGeom>
          <a:noFill/>
          <a:ln w="9525">
            <a:noFill/>
            <a:miter lim="800000"/>
            <a:headEnd/>
            <a:tailEnd/>
          </a:ln>
        </p:spPr>
        <p:txBody>
          <a:bodyPr lIns="99569" tIns="49785" rIns="99569" bIns="49785" anchor="ctr">
            <a:spAutoFit/>
          </a:bodyPr>
          <a:lstStyle/>
          <a:p>
            <a:pPr algn="just"/>
            <a:r>
              <a:rPr lang="ru-RU" sz="1400" dirty="0">
                <a:solidFill>
                  <a:srgbClr val="00B050"/>
                </a:solidFill>
                <a:latin typeface="Cambria" pitchFamily="18" charset="0"/>
                <a:cs typeface="Times New Roman" pitchFamily="18" charset="0"/>
              </a:rPr>
              <a:t>«Выходить на пенсию» поздно – выгодно! По новой формуле размер страховой пенсии повышается за счет увеличения общего количества пенсионных коэффициентов, премиальных коэффициентов за длительный стаж (если он будет выше 30 лет у женщин и 35 лет у мужчин), а также за более поздний выход на пенсию. Страховая пенсия будет состоять из суммы фиксированного платежа (в 2013 году – 3 610 руб.) и страховой части. За каждый год более позднего обращения за назначением пенсии страховая пенсия увеличивается на соответствующие премиальные коэффициенты. Например, если гражданин проработает после достижения пенсионного возраста три года, то фиксированный платеж </a:t>
            </a:r>
            <a:r>
              <a:rPr lang="ru-RU" sz="1400" dirty="0" smtClean="0">
                <a:solidFill>
                  <a:srgbClr val="00B050"/>
                </a:solidFill>
                <a:latin typeface="Cambria" pitchFamily="18" charset="0"/>
                <a:cs typeface="Times New Roman" pitchFamily="18" charset="0"/>
              </a:rPr>
              <a:t>вырастет на </a:t>
            </a:r>
            <a:r>
              <a:rPr lang="ru-RU" sz="1400" dirty="0">
                <a:solidFill>
                  <a:srgbClr val="00B050"/>
                </a:solidFill>
                <a:latin typeface="Cambria" pitchFamily="18" charset="0"/>
                <a:cs typeface="Times New Roman" pitchFamily="18" charset="0"/>
              </a:rPr>
              <a:t>19 %, страховая часть – на 24 %; если – 8 лет, то фиксированный платеж </a:t>
            </a:r>
            <a:r>
              <a:rPr lang="ru-RU" sz="1400" dirty="0" smtClean="0">
                <a:solidFill>
                  <a:srgbClr val="00B050"/>
                </a:solidFill>
                <a:latin typeface="Cambria" pitchFamily="18" charset="0"/>
                <a:cs typeface="Times New Roman" pitchFamily="18" charset="0"/>
              </a:rPr>
              <a:t>увеличится на 73 %, </a:t>
            </a:r>
            <a:r>
              <a:rPr lang="ru-RU" sz="1400" dirty="0">
                <a:solidFill>
                  <a:srgbClr val="00B050"/>
                </a:solidFill>
                <a:latin typeface="Cambria" pitchFamily="18" charset="0"/>
                <a:cs typeface="Times New Roman" pitchFamily="18" charset="0"/>
              </a:rPr>
              <a:t>страховая часть   –  на 90 %.</a:t>
            </a:r>
          </a:p>
          <a:p>
            <a:pPr algn="just"/>
            <a:endParaRPr lang="ru-RU" sz="1400" dirty="0">
              <a:solidFill>
                <a:srgbClr val="00B050"/>
              </a:solidFill>
              <a:latin typeface="Cambria" pitchFamily="18" charset="0"/>
              <a:cs typeface="Times New Roman" pitchFamily="18" charset="0"/>
            </a:endParaRPr>
          </a:p>
        </p:txBody>
      </p:sp>
      <p:pic>
        <p:nvPicPr>
          <p:cNvPr id="35842" name="Picture 2" descr="5357IMG_2343"/>
          <p:cNvPicPr>
            <a:picLocks noChangeAspect="1" noChangeArrowheads="1"/>
          </p:cNvPicPr>
          <p:nvPr/>
        </p:nvPicPr>
        <p:blipFill>
          <a:blip r:embed="rId7" cstate="print"/>
          <a:srcRect/>
          <a:stretch>
            <a:fillRect/>
          </a:stretch>
        </p:blipFill>
        <p:spPr bwMode="auto">
          <a:xfrm>
            <a:off x="188913" y="1993900"/>
            <a:ext cx="3670300" cy="280987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406900" y="2106613"/>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5606" name="Picture 2" descr="C:\Documents and Settings\user\Рабочий стол\Безимени-1.png"/>
          <p:cNvPicPr>
            <a:picLocks noChangeAspect="1" noChangeArrowheads="1"/>
          </p:cNvPicPr>
          <p:nvPr/>
        </p:nvPicPr>
        <p:blipFill>
          <a:blip r:embed="rId8" cstate="print"/>
          <a:srcRect/>
          <a:stretch>
            <a:fillRect/>
          </a:stretch>
        </p:blipFill>
        <p:spPr bwMode="auto">
          <a:xfrm>
            <a:off x="4343400" y="1790700"/>
            <a:ext cx="708025" cy="838200"/>
          </a:xfrm>
          <a:prstGeom prst="rect">
            <a:avLst/>
          </a:prstGeom>
          <a:noFill/>
          <a:ln w="9525">
            <a:noFill/>
            <a:miter lim="800000"/>
            <a:headEnd/>
            <a:tailEnd/>
          </a:ln>
        </p:spPr>
      </p:pic>
      <p:sp>
        <p:nvSpPr>
          <p:cNvPr id="11" name="Овал 10"/>
          <p:cNvSpPr/>
          <p:nvPr/>
        </p:nvSpPr>
        <p:spPr>
          <a:xfrm>
            <a:off x="4156075" y="263525"/>
            <a:ext cx="627063" cy="642938"/>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7</a:t>
            </a: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591618"/>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6626" name="Прямоугольник 5"/>
          <p:cNvSpPr>
            <a:spLocks noChangeArrowheads="1"/>
          </p:cNvSpPr>
          <p:nvPr/>
        </p:nvSpPr>
        <p:spPr bwMode="auto">
          <a:xfrm>
            <a:off x="4410075" y="2989263"/>
            <a:ext cx="5954713" cy="1901035"/>
          </a:xfrm>
          <a:prstGeom prst="rect">
            <a:avLst/>
          </a:prstGeom>
          <a:noFill/>
          <a:ln w="9525">
            <a:noFill/>
            <a:miter lim="800000"/>
            <a:headEnd/>
            <a:tailEnd/>
          </a:ln>
        </p:spPr>
        <p:txBody>
          <a:bodyPr lIns="99569" tIns="49785" rIns="99569" bIns="49785">
            <a:spAutoFit/>
          </a:bodyPr>
          <a:lstStyle/>
          <a:p>
            <a:pPr algn="just"/>
            <a:r>
              <a:rPr lang="ru-RU" sz="1300" i="1" dirty="0">
                <a:latin typeface="Cambria" pitchFamily="18" charset="0"/>
              </a:rPr>
              <a:t>Если Вы 1967 года рождения или моложе и </a:t>
            </a:r>
            <a:r>
              <a:rPr lang="ru-RU" sz="1300" i="1" dirty="0" smtClean="0">
                <a:latin typeface="Cambria" pitchFamily="18" charset="0"/>
              </a:rPr>
              <a:t>не </a:t>
            </a:r>
            <a:r>
              <a:rPr lang="ru-RU" sz="1300" i="1" dirty="0">
                <a:latin typeface="Cambria" pitchFamily="18" charset="0"/>
              </a:rPr>
              <a:t>меняли тариф формирования накопительной части пенсии, не переводили пенсионные накопления в НПФ </a:t>
            </a:r>
            <a:endParaRPr lang="ru-RU" sz="1300" i="1" dirty="0" smtClean="0">
              <a:latin typeface="Cambria" pitchFamily="18" charset="0"/>
            </a:endParaRPr>
          </a:p>
          <a:p>
            <a:pPr algn="just"/>
            <a:r>
              <a:rPr lang="ru-RU" sz="1300" i="1" dirty="0" smtClean="0">
                <a:latin typeface="Cambria" pitchFamily="18" charset="0"/>
              </a:rPr>
              <a:t>и / или </a:t>
            </a:r>
            <a:r>
              <a:rPr lang="ru-RU" sz="1300" i="1" dirty="0">
                <a:latin typeface="Cambria" pitchFamily="18" charset="0"/>
              </a:rPr>
              <a:t>обратно в ПФР</a:t>
            </a:r>
            <a:r>
              <a:rPr lang="ru-RU" sz="1300" i="1" dirty="0" smtClean="0">
                <a:latin typeface="Cambria" pitchFamily="18" charset="0"/>
              </a:rPr>
              <a:t>, то </a:t>
            </a:r>
            <a:r>
              <a:rPr lang="ru-RU" sz="1300" i="1" dirty="0">
                <a:latin typeface="Cambria" pitchFamily="18" charset="0"/>
              </a:rPr>
              <a:t>с 2014 года он составит </a:t>
            </a:r>
            <a:r>
              <a:rPr lang="ru-RU" sz="1300" i="1" dirty="0" smtClean="0">
                <a:latin typeface="Cambria" pitchFamily="18" charset="0"/>
              </a:rPr>
              <a:t>2 %. </a:t>
            </a:r>
            <a:r>
              <a:rPr lang="ru-RU" sz="1300" i="1" dirty="0">
                <a:latin typeface="Cambria" pitchFamily="18" charset="0"/>
              </a:rPr>
              <a:t>Если Ваши пенсионные накопления уже в НПФ или Вы перевели их обратно в ПФР, то с 2014 года Ваш тариф формирования пенсионных накоплений будет </a:t>
            </a:r>
            <a:r>
              <a:rPr lang="ru-RU" sz="1300" i="1" dirty="0" smtClean="0">
                <a:latin typeface="Cambria" pitchFamily="18" charset="0"/>
              </a:rPr>
              <a:t>6 %. </a:t>
            </a:r>
            <a:r>
              <a:rPr lang="ru-RU" sz="1300" i="1" dirty="0">
                <a:latin typeface="Cambria" pitchFamily="18" charset="0"/>
              </a:rPr>
              <a:t>У всех граждан </a:t>
            </a:r>
            <a:r>
              <a:rPr lang="ru-RU" sz="1300" i="1" dirty="0" smtClean="0">
                <a:latin typeface="Cambria" pitchFamily="18" charset="0"/>
              </a:rPr>
              <a:t>1966 </a:t>
            </a:r>
            <a:r>
              <a:rPr lang="ru-RU" sz="1300" i="1" dirty="0">
                <a:latin typeface="Cambria" pitchFamily="18" charset="0"/>
              </a:rPr>
              <a:t>года рождения и старше в настоящее время работодатели не отчисляют страховые взносы на формирование пенсионных накоплений, пенсионные накопления не формируются (тариф – </a:t>
            </a:r>
            <a:r>
              <a:rPr lang="ru-RU" sz="1300" i="1" dirty="0" smtClean="0">
                <a:latin typeface="Cambria" pitchFamily="18" charset="0"/>
              </a:rPr>
              <a:t>0 %). </a:t>
            </a:r>
            <a:endParaRPr lang="ru-RU" sz="1300" i="1" dirty="0">
              <a:latin typeface="Cambria" pitchFamily="18" charset="0"/>
            </a:endParaRPr>
          </a:p>
        </p:txBody>
      </p:sp>
      <p:sp>
        <p:nvSpPr>
          <p:cNvPr id="26627" name="Rectangle 1"/>
          <p:cNvSpPr>
            <a:spLocks noChangeArrowheads="1"/>
          </p:cNvSpPr>
          <p:nvPr/>
        </p:nvSpPr>
        <p:spPr bwMode="auto">
          <a:xfrm>
            <a:off x="4406900" y="4783138"/>
            <a:ext cx="6016625" cy="1884362"/>
          </a:xfrm>
          <a:prstGeom prst="rect">
            <a:avLst/>
          </a:prstGeom>
          <a:noFill/>
          <a:ln w="9525">
            <a:noFill/>
            <a:miter lim="800000"/>
            <a:headEnd/>
            <a:tailEnd/>
          </a:ln>
        </p:spPr>
        <p:txBody>
          <a:bodyPr lIns="99569" tIns="49785" rIns="99569" bIns="49785" anchor="ctr">
            <a:spAutoFit/>
          </a:bodyPr>
          <a:lstStyle/>
          <a:p>
            <a:pPr algn="just"/>
            <a:r>
              <a:rPr lang="ru-RU" sz="1300" b="1" dirty="0">
                <a:solidFill>
                  <a:srgbClr val="00B050"/>
                </a:solidFill>
                <a:latin typeface="Cambria" pitchFamily="18" charset="0"/>
              </a:rPr>
              <a:t>Сегодня работодатели платят страховые взносы в ОПС по тарифу 22 % от фонда оплаты труда работника. 6 % </a:t>
            </a:r>
            <a:r>
              <a:rPr lang="ru-RU" sz="1300" b="1" dirty="0" smtClean="0">
                <a:solidFill>
                  <a:srgbClr val="00B050"/>
                </a:solidFill>
                <a:latin typeface="Cambria" pitchFamily="18" charset="0"/>
              </a:rPr>
              <a:t>(с </a:t>
            </a:r>
            <a:r>
              <a:rPr lang="ru-RU" sz="1300" b="1" dirty="0">
                <a:solidFill>
                  <a:srgbClr val="00B050"/>
                </a:solidFill>
                <a:latin typeface="Cambria" pitchFamily="18" charset="0"/>
              </a:rPr>
              <a:t>2014 года будет 2% или 6 % по выбору гражданина) тарифа идет на формирование пенсионных накоплений, из которых выплачивается накопительная часть пенсии, а 16 % </a:t>
            </a:r>
            <a:r>
              <a:rPr lang="ru-RU" sz="1300" b="1" dirty="0" smtClean="0">
                <a:solidFill>
                  <a:srgbClr val="00B050"/>
                </a:solidFill>
                <a:latin typeface="Cambria" pitchFamily="18" charset="0"/>
              </a:rPr>
              <a:t>(с </a:t>
            </a:r>
            <a:r>
              <a:rPr lang="ru-RU" sz="1300" b="1" dirty="0">
                <a:solidFill>
                  <a:srgbClr val="00B050"/>
                </a:solidFill>
                <a:latin typeface="Cambria" pitchFamily="18" charset="0"/>
              </a:rPr>
              <a:t>2014 года будет 16 % или 20 % по выбору гражданина) – на формирование страховой части пенсии. Как изменить тариф формирования пенсионных накоплений? Полная информация</a:t>
            </a:r>
            <a:r>
              <a:rPr lang="ru-RU" sz="1300" b="1" dirty="0">
                <a:solidFill>
                  <a:srgbClr val="00B050"/>
                </a:solidFill>
              </a:rPr>
              <a:t>:</a:t>
            </a:r>
            <a:r>
              <a:rPr lang="ru-RU" sz="1300" b="1" dirty="0">
                <a:solidFill>
                  <a:srgbClr val="00B050"/>
                </a:solidFill>
                <a:latin typeface="Cambria" pitchFamily="18" charset="0"/>
              </a:rPr>
              <a:t> на сайте ПФР </a:t>
            </a:r>
            <a:r>
              <a:rPr lang="en-US" sz="1300" b="1" dirty="0">
                <a:solidFill>
                  <a:srgbClr val="00B050"/>
                </a:solidFill>
                <a:latin typeface="Cambria" pitchFamily="18" charset="0"/>
              </a:rPr>
              <a:t>www.pfrf.ru</a:t>
            </a:r>
            <a:r>
              <a:rPr lang="ru-RU" sz="1300" b="1" dirty="0">
                <a:solidFill>
                  <a:srgbClr val="00B050"/>
                </a:solidFill>
                <a:latin typeface="Cambria" pitchFamily="18" charset="0"/>
              </a:rPr>
              <a:t> или по телефону 8-800-510-5555. </a:t>
            </a:r>
          </a:p>
          <a:p>
            <a:pPr algn="just"/>
            <a:endParaRPr lang="ru-RU" sz="1300" b="1" dirty="0">
              <a:solidFill>
                <a:srgbClr val="00B050"/>
              </a:solidFill>
              <a:latin typeface="Cambria" pitchFamily="18" charset="0"/>
              <a:cs typeface="Times New Roman" pitchFamily="18" charset="0"/>
            </a:endParaRPr>
          </a:p>
        </p:txBody>
      </p:sp>
      <p:grpSp>
        <p:nvGrpSpPr>
          <p:cNvPr id="26628" name="Группа 6"/>
          <p:cNvGrpSpPr>
            <a:grpSpLocks/>
          </p:cNvGrpSpPr>
          <p:nvPr/>
        </p:nvGrpSpPr>
        <p:grpSpPr bwMode="auto">
          <a:xfrm>
            <a:off x="2370138" y="2182813"/>
            <a:ext cx="8053387" cy="2490787"/>
            <a:chOff x="0" y="204944"/>
            <a:chExt cx="9179709" cy="2258847"/>
          </a:xfrm>
        </p:grpSpPr>
        <p:sp>
          <p:nvSpPr>
            <p:cNvPr id="8" name="Прямоугольник 7"/>
            <p:cNvSpPr/>
            <p:nvPr/>
          </p:nvSpPr>
          <p:spPr>
            <a:xfrm>
              <a:off x="0" y="1273182"/>
              <a:ext cx="6785711" cy="1190609"/>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9" name="Прямоугольник 8"/>
            <p:cNvSpPr/>
            <p:nvPr/>
          </p:nvSpPr>
          <p:spPr>
            <a:xfrm>
              <a:off x="2393998" y="204944"/>
              <a:ext cx="6785711" cy="119060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215473" tIns="27940" rIns="156464" bIns="27940"/>
            <a:lstStyle/>
            <a:p>
              <a:pPr marL="185738" lvl="1" indent="-185738">
                <a:lnSpc>
                  <a:spcPct val="90000"/>
                </a:lnSpc>
                <a:spcAft>
                  <a:spcPct val="20000"/>
                </a:spcAft>
                <a:buFontTx/>
                <a:buChar char="•"/>
                <a:defRPr/>
              </a:pPr>
              <a:r>
                <a:rPr lang="ru-RU" sz="1700" dirty="0">
                  <a:solidFill>
                    <a:srgbClr val="404040"/>
                  </a:solidFill>
                </a:rPr>
                <a:t>6 %</a:t>
              </a:r>
            </a:p>
            <a:p>
              <a:pPr marL="185738" lvl="1" indent="-185738">
                <a:lnSpc>
                  <a:spcPct val="90000"/>
                </a:lnSpc>
                <a:spcAft>
                  <a:spcPct val="20000"/>
                </a:spcAft>
                <a:buFontTx/>
                <a:buChar char="•"/>
                <a:defRPr/>
              </a:pPr>
              <a:r>
                <a:rPr lang="ru-RU" sz="1700" dirty="0">
                  <a:solidFill>
                    <a:srgbClr val="404040"/>
                  </a:solidFill>
                </a:rPr>
                <a:t>2 %</a:t>
              </a:r>
            </a:p>
            <a:p>
              <a:pPr marL="185738" lvl="1" indent="-185738">
                <a:lnSpc>
                  <a:spcPct val="90000"/>
                </a:lnSpc>
                <a:spcAft>
                  <a:spcPct val="20000"/>
                </a:spcAft>
                <a:buFontTx/>
                <a:buChar char="•"/>
                <a:defRPr/>
              </a:pPr>
              <a:r>
                <a:rPr lang="ru-RU" sz="1700" dirty="0">
                  <a:solidFill>
                    <a:srgbClr val="404040"/>
                  </a:solidFill>
                </a:rPr>
                <a:t>0 </a:t>
              </a:r>
              <a:r>
                <a:rPr lang="en-US" sz="1700" dirty="0">
                  <a:solidFill>
                    <a:srgbClr val="404040"/>
                  </a:solidFill>
                </a:rPr>
                <a:t>%</a:t>
              </a:r>
              <a:r>
                <a:rPr lang="ru-RU" sz="1700" dirty="0">
                  <a:solidFill>
                    <a:srgbClr val="404040"/>
                  </a:solidFill>
                </a:rPr>
                <a:t> ( только для граждан старше </a:t>
              </a:r>
              <a:r>
                <a:rPr lang="ru-RU" sz="1700" dirty="0" smtClean="0">
                  <a:solidFill>
                    <a:srgbClr val="404040"/>
                  </a:solidFill>
                </a:rPr>
                <a:t>1967 </a:t>
              </a:r>
              <a:r>
                <a:rPr lang="ru-RU" sz="1700" dirty="0">
                  <a:solidFill>
                    <a:srgbClr val="404040"/>
                  </a:solidFill>
                </a:rPr>
                <a:t>года рождения)</a:t>
              </a:r>
            </a:p>
            <a:p>
              <a:pPr marL="185738" lvl="1" indent="-185738">
                <a:lnSpc>
                  <a:spcPct val="90000"/>
                </a:lnSpc>
                <a:spcAft>
                  <a:spcPct val="20000"/>
                </a:spcAft>
                <a:defRPr/>
              </a:pPr>
              <a:endParaRPr lang="ru-RU" sz="1900" dirty="0">
                <a:solidFill>
                  <a:srgbClr val="404040"/>
                </a:solidFill>
              </a:endParaRPr>
            </a:p>
          </p:txBody>
        </p:sp>
      </p:grpSp>
      <p:pic>
        <p:nvPicPr>
          <p:cNvPr id="36866" name="Picture 2" descr="Безимени-7"/>
          <p:cNvPicPr>
            <a:picLocks noChangeAspect="1" noChangeArrowheads="1"/>
          </p:cNvPicPr>
          <p:nvPr/>
        </p:nvPicPr>
        <p:blipFill>
          <a:blip r:embed="rId7" cstate="print"/>
          <a:srcRect/>
          <a:stretch>
            <a:fillRect/>
          </a:stretch>
        </p:blipFill>
        <p:spPr bwMode="auto">
          <a:xfrm>
            <a:off x="203200" y="1949450"/>
            <a:ext cx="3709988" cy="2832100"/>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4406900" y="17097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6631" name="Picture 2" descr="C:\Documents and Settings\user\Рабочий стол\Безимени-1.png"/>
          <p:cNvPicPr>
            <a:picLocks noChangeAspect="1" noChangeArrowheads="1"/>
          </p:cNvPicPr>
          <p:nvPr/>
        </p:nvPicPr>
        <p:blipFill>
          <a:blip r:embed="rId8" cstate="print"/>
          <a:srcRect/>
          <a:stretch>
            <a:fillRect/>
          </a:stretch>
        </p:blipFill>
        <p:spPr bwMode="auto">
          <a:xfrm>
            <a:off x="4343400" y="1422400"/>
            <a:ext cx="708025" cy="838200"/>
          </a:xfrm>
          <a:prstGeom prst="rect">
            <a:avLst/>
          </a:prstGeom>
          <a:noFill/>
          <a:ln w="9525">
            <a:noFill/>
            <a:miter lim="800000"/>
            <a:headEnd/>
            <a:tailEnd/>
          </a:ln>
        </p:spPr>
      </p:pic>
      <p:sp>
        <p:nvSpPr>
          <p:cNvPr id="14" name="Овал 13"/>
          <p:cNvSpPr/>
          <p:nvPr/>
        </p:nvSpPr>
        <p:spPr>
          <a:xfrm>
            <a:off x="4156075" y="236538"/>
            <a:ext cx="627063" cy="6143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8</a:t>
            </a:r>
          </a:p>
        </p:txBody>
      </p:sp>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512854"/>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7650" name="Прямоугольник 5"/>
          <p:cNvSpPr>
            <a:spLocks noChangeArrowheads="1"/>
          </p:cNvSpPr>
          <p:nvPr/>
        </p:nvSpPr>
        <p:spPr bwMode="auto">
          <a:xfrm>
            <a:off x="4406900" y="2052439"/>
            <a:ext cx="5827713" cy="1392238"/>
          </a:xfrm>
          <a:prstGeom prst="rect">
            <a:avLst/>
          </a:prstGeom>
          <a:noFill/>
          <a:ln w="9525">
            <a:noFill/>
            <a:miter lim="800000"/>
            <a:headEnd/>
            <a:tailEnd/>
          </a:ln>
        </p:spPr>
        <p:txBody>
          <a:bodyPr lIns="99569" tIns="49785" rIns="99569" bIns="49785">
            <a:spAutoFit/>
          </a:bodyPr>
          <a:lstStyle/>
          <a:p>
            <a:pPr algn="just"/>
            <a:r>
              <a:rPr lang="ru-RU" sz="1700" i="1" dirty="0">
                <a:latin typeface="Cambria" pitchFamily="18" charset="0"/>
              </a:rPr>
              <a:t>Важно! Только с официальной зарплаты формируется Ваша будущая пенсия. Здесь Вы можете ввести Вашу сегодняшнюю зарплату до вычета подоходного налога  или условную среднюю зарплату за всю трудовую жизнь в действующих ценах.</a:t>
            </a:r>
          </a:p>
        </p:txBody>
      </p:sp>
      <p:sp>
        <p:nvSpPr>
          <p:cNvPr id="27651" name="Rectangle 1"/>
          <p:cNvSpPr>
            <a:spLocks noChangeArrowheads="1"/>
          </p:cNvSpPr>
          <p:nvPr/>
        </p:nvSpPr>
        <p:spPr bwMode="auto">
          <a:xfrm>
            <a:off x="4406900" y="3411538"/>
            <a:ext cx="5891213" cy="2717800"/>
          </a:xfrm>
          <a:prstGeom prst="rect">
            <a:avLst/>
          </a:prstGeom>
          <a:noFill/>
          <a:ln w="9525">
            <a:noFill/>
            <a:miter lim="800000"/>
            <a:headEnd/>
            <a:tailEnd/>
          </a:ln>
        </p:spPr>
        <p:txBody>
          <a:bodyPr lIns="99569" tIns="49785" rIns="99569" bIns="49785" anchor="ctr">
            <a:spAutoFit/>
          </a:bodyPr>
          <a:lstStyle/>
          <a:p>
            <a:pPr algn="just"/>
            <a:r>
              <a:rPr lang="ru-RU" sz="1700" dirty="0">
                <a:solidFill>
                  <a:srgbClr val="00B050"/>
                </a:solidFill>
                <a:latin typeface="Cambria" pitchFamily="18" charset="0"/>
              </a:rPr>
              <a:t>По действующей формуле страховые взносы уплачиваются с максимальной зарплаты 47 тыс. рублей в месяц, по новой – с зарплаты до 61,4 тыс. рублей в месяц. Чем выше зарплата, тем выше будет пенсия. Главное – заработная плата должна быть </a:t>
            </a:r>
            <a:r>
              <a:rPr lang="ru-RU" sz="1700" dirty="0" smtClean="0">
                <a:solidFill>
                  <a:srgbClr val="00B050"/>
                </a:solidFill>
                <a:latin typeface="Cambria" pitchFamily="18" charset="0"/>
              </a:rPr>
              <a:t>официальной, «белой». </a:t>
            </a:r>
            <a:r>
              <a:rPr lang="ru-RU" sz="1700" dirty="0">
                <a:solidFill>
                  <a:srgbClr val="00B050"/>
                </a:solidFill>
                <a:latin typeface="Cambria" pitchFamily="18" charset="0"/>
              </a:rPr>
              <a:t>Это означает, что работодатель уплачивает за Вас страховые взносы в систему обязательного пенсионного страхования. Если Вы получаете неофициальную заработную плату, взносы работодателем не платятся, Ваша пенсия не формируется, стаж не учитывается.</a:t>
            </a:r>
            <a:endParaRPr lang="ru-RU" sz="1700" dirty="0">
              <a:solidFill>
                <a:srgbClr val="00B050"/>
              </a:solidFill>
              <a:latin typeface="Cambria" pitchFamily="18" charset="0"/>
              <a:cs typeface="Times New Roman" pitchFamily="18" charset="0"/>
            </a:endParaRPr>
          </a:p>
        </p:txBody>
      </p:sp>
      <p:sp>
        <p:nvSpPr>
          <p:cNvPr id="8" name="Прямоугольник 7"/>
          <p:cNvSpPr/>
          <p:nvPr/>
        </p:nvSpPr>
        <p:spPr>
          <a:xfrm>
            <a:off x="2370138" y="3124200"/>
            <a:ext cx="5953125" cy="131286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Прямоугольник 9"/>
          <p:cNvSpPr/>
          <p:nvPr/>
        </p:nvSpPr>
        <p:spPr>
          <a:xfrm>
            <a:off x="4406900" y="1497013"/>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7654" name="Picture 2" descr="C:\Documents and Settings\user\Рабочий стол\Безимени-1.png"/>
          <p:cNvPicPr>
            <a:picLocks noChangeAspect="1" noChangeArrowheads="1"/>
          </p:cNvPicPr>
          <p:nvPr/>
        </p:nvPicPr>
        <p:blipFill>
          <a:blip r:embed="rId7" cstate="print"/>
          <a:srcRect/>
          <a:stretch>
            <a:fillRect/>
          </a:stretch>
        </p:blipFill>
        <p:spPr bwMode="auto">
          <a:xfrm>
            <a:off x="4343400" y="1209675"/>
            <a:ext cx="708025" cy="838200"/>
          </a:xfrm>
          <a:prstGeom prst="rect">
            <a:avLst/>
          </a:prstGeom>
          <a:noFill/>
          <a:ln w="9525">
            <a:noFill/>
            <a:miter lim="800000"/>
            <a:headEnd/>
            <a:tailEnd/>
          </a:ln>
        </p:spPr>
      </p:pic>
      <p:pic>
        <p:nvPicPr>
          <p:cNvPr id="5123" name="Picture 3"/>
          <p:cNvPicPr>
            <a:picLocks noChangeAspect="1" noChangeArrowheads="1"/>
          </p:cNvPicPr>
          <p:nvPr/>
        </p:nvPicPr>
        <p:blipFill>
          <a:blip r:embed="rId8" cstate="print"/>
          <a:srcRect/>
          <a:stretch>
            <a:fillRect/>
          </a:stretch>
        </p:blipFill>
        <p:spPr bwMode="auto">
          <a:xfrm>
            <a:off x="207963" y="1654175"/>
            <a:ext cx="3759200" cy="3149600"/>
          </a:xfrm>
          <a:prstGeom prst="rect">
            <a:avLst/>
          </a:prstGeom>
          <a:ln>
            <a:noFill/>
          </a:ln>
          <a:effectLst>
            <a:outerShdw blurRad="292100" dist="139700" dir="2700000" algn="tl" rotWithShape="0">
              <a:srgbClr val="333333">
                <a:alpha val="65000"/>
              </a:srgbClr>
            </a:outerShdw>
          </a:effectLst>
        </p:spPr>
      </p:pic>
      <p:sp>
        <p:nvSpPr>
          <p:cNvPr id="13" name="Овал 12"/>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9</a:t>
            </a: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Таблица 8"/>
          <p:cNvGraphicFramePr>
            <a:graphicFrameLocks noGrp="1"/>
          </p:cNvGraphicFramePr>
          <p:nvPr>
            <p:extLst>
              <p:ext uri="{D42A27DB-BD31-4B8C-83A1-F6EECF244321}">
                <p14:modId xmlns:p14="http://schemas.microsoft.com/office/powerpoint/2010/main" val="2586964173"/>
              </p:ext>
            </p:extLst>
          </p:nvPr>
        </p:nvGraphicFramePr>
        <p:xfrm>
          <a:off x="917575" y="2636838"/>
          <a:ext cx="8963025" cy="3616059"/>
        </p:xfrm>
        <a:graphic>
          <a:graphicData uri="http://schemas.openxmlformats.org/drawingml/2006/table">
            <a:tbl>
              <a:tblPr/>
              <a:tblGrid>
                <a:gridCol w="5829300"/>
                <a:gridCol w="3133725"/>
              </a:tblGrid>
              <a:tr h="5778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Количество пенсионных коэффициентов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по новой пенсионной формуле</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145,2</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5254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Размер трудовой пенсии по новой пенсионной формуле, в том числе:</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404040"/>
                          </a:solidFill>
                          <a:effectLst/>
                          <a:latin typeface="Cambria" pitchFamily="18" charset="0"/>
                        </a:rPr>
                        <a:t>1</a:t>
                      </a:r>
                      <a:r>
                        <a:rPr kumimoji="0" lang="ru-RU" sz="2200" b="1" i="0" u="none" strike="noStrike" cap="none" normalizeH="0" baseline="0" smtClean="0">
                          <a:ln>
                            <a:noFill/>
                          </a:ln>
                          <a:solidFill>
                            <a:srgbClr val="404040"/>
                          </a:solidFill>
                          <a:effectLst/>
                          <a:latin typeface="Cambria" pitchFamily="18" charset="0"/>
                        </a:rPr>
                        <a:t>5</a:t>
                      </a:r>
                      <a:r>
                        <a:rPr kumimoji="0" lang="en-US" sz="2200" b="1" i="0" u="none" strike="noStrike" cap="none" normalizeH="0" baseline="0" smtClean="0">
                          <a:ln>
                            <a:noFill/>
                          </a:ln>
                          <a:solidFill>
                            <a:srgbClr val="404040"/>
                          </a:solidFill>
                          <a:effectLst/>
                          <a:latin typeface="Cambria" pitchFamily="18" charset="0"/>
                        </a:rPr>
                        <a:t> 6</a:t>
                      </a:r>
                      <a:r>
                        <a:rPr kumimoji="0" lang="ru-RU" sz="2200" b="1" i="0" u="none" strike="noStrike" cap="none" normalizeH="0" baseline="0" smtClean="0">
                          <a:ln>
                            <a:noFill/>
                          </a:ln>
                          <a:solidFill>
                            <a:srgbClr val="404040"/>
                          </a:solidFill>
                          <a:effectLst/>
                          <a:latin typeface="Cambria" pitchFamily="18" charset="0"/>
                        </a:rPr>
                        <a:t>59,4</a:t>
                      </a:r>
                      <a:endParaRPr kumimoji="0" lang="ru-RU" sz="2200" b="1" i="0" u="none" strike="noStrike" cap="none" normalizeH="0" baseline="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                            размер накопительной пенсии, рублей</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937,5</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Times New Roman" pitchFamily="18" charset="0"/>
                          <a:cs typeface="Times New Roman" pitchFamily="18" charset="0"/>
                        </a:rPr>
                        <a:t>                         размер страховой пенсии, рублей</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smtClean="0">
                          <a:ln>
                            <a:noFill/>
                          </a:ln>
                          <a:solidFill>
                            <a:srgbClr val="404040"/>
                          </a:solidFill>
                          <a:effectLst/>
                          <a:latin typeface="Cambria" pitchFamily="18" charset="0"/>
                        </a:rPr>
                        <a:t>1</a:t>
                      </a:r>
                      <a:r>
                        <a:rPr kumimoji="0" lang="ru-RU" sz="2200" b="1" i="0" u="none" strike="noStrike" cap="none" normalizeH="0" baseline="0" smtClean="0">
                          <a:ln>
                            <a:noFill/>
                          </a:ln>
                          <a:solidFill>
                            <a:srgbClr val="404040"/>
                          </a:solidFill>
                          <a:effectLst/>
                          <a:latin typeface="Cambria" pitchFamily="18" charset="0"/>
                        </a:rPr>
                        <a:t>4</a:t>
                      </a:r>
                      <a:r>
                        <a:rPr kumimoji="0" lang="en-US" sz="2200" b="1" i="0" u="none" strike="noStrike" cap="none" normalizeH="0" baseline="0" smtClean="0">
                          <a:ln>
                            <a:noFill/>
                          </a:ln>
                          <a:solidFill>
                            <a:srgbClr val="404040"/>
                          </a:solidFill>
                          <a:effectLst/>
                          <a:latin typeface="Cambria" pitchFamily="18" charset="0"/>
                        </a:rPr>
                        <a:t> 7</a:t>
                      </a:r>
                      <a:r>
                        <a:rPr kumimoji="0" lang="ru-RU" sz="2200" b="1" i="0" u="none" strike="noStrike" cap="none" normalizeH="0" baseline="0" smtClean="0">
                          <a:ln>
                            <a:noFill/>
                          </a:ln>
                          <a:solidFill>
                            <a:srgbClr val="404040"/>
                          </a:solidFill>
                          <a:effectLst/>
                          <a:latin typeface="Cambria" pitchFamily="18" charset="0"/>
                        </a:rPr>
                        <a:t>21,9</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3889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Общий стаж гражданина, лет</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404040"/>
                          </a:solidFill>
                          <a:effectLst/>
                          <a:latin typeface="Cambria" pitchFamily="18" charset="0"/>
                        </a:rPr>
                        <a:t>36</a:t>
                      </a: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5826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Размер трудовой пенсии по действующей формуле, рублей</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smtClean="0">
                          <a:ln>
                            <a:noFill/>
                          </a:ln>
                          <a:solidFill>
                            <a:srgbClr val="404040"/>
                          </a:solidFill>
                          <a:effectLst/>
                          <a:latin typeface="Cambria" pitchFamily="18" charset="0"/>
                        </a:rPr>
                        <a:t>11 860,3</a:t>
                      </a:r>
                      <a:endParaRPr kumimoji="0" lang="ru-RU" sz="2200" b="1" i="0" u="none" strike="noStrike" cap="none" normalizeH="0" baseline="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CFDBD0"/>
                    </a:solidFill>
                  </a:tcPr>
                </a:tc>
              </a:tr>
              <a:tr h="7191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800" b="0" i="0" u="none" strike="noStrike" cap="none" normalizeH="0" baseline="0" dirty="0" smtClean="0">
                          <a:ln>
                            <a:noFill/>
                          </a:ln>
                          <a:solidFill>
                            <a:srgbClr val="404040"/>
                          </a:solidFill>
                          <a:effectLst/>
                          <a:latin typeface="Cambria" pitchFamily="18" charset="0"/>
                        </a:rPr>
                        <a:t>Разница расчета пенсии по новой и сегодняшней формуле, рублей</a:t>
                      </a:r>
                      <a:endParaRPr kumimoji="0" lang="ru-RU" sz="1800" b="0"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200" b="1" i="0" u="none" strike="noStrike" cap="none" normalizeH="0" baseline="0" dirty="0" smtClean="0">
                          <a:ln>
                            <a:noFill/>
                          </a:ln>
                          <a:solidFill>
                            <a:srgbClr val="404040"/>
                          </a:solidFill>
                          <a:effectLst/>
                          <a:latin typeface="Cambria" pitchFamily="18" charset="0"/>
                        </a:rPr>
                        <a:t>3</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799,1</a:t>
                      </a:r>
                      <a:r>
                        <a:rPr kumimoji="0" lang="en-US" sz="2200" b="1" i="0" u="none" strike="noStrike" cap="none" normalizeH="0" baseline="0" dirty="0" smtClean="0">
                          <a:ln>
                            <a:noFill/>
                          </a:ln>
                          <a:solidFill>
                            <a:srgbClr val="404040"/>
                          </a:solidFill>
                          <a:effectLst/>
                          <a:latin typeface="Cambria" pitchFamily="18" charset="0"/>
                        </a:rPr>
                        <a:t> </a:t>
                      </a:r>
                      <a:r>
                        <a:rPr kumimoji="0" lang="ru-RU" sz="2200" b="1" i="0" u="none" strike="noStrike" cap="none" normalizeH="0" baseline="0" dirty="0" smtClean="0">
                          <a:ln>
                            <a:noFill/>
                          </a:ln>
                          <a:solidFill>
                            <a:srgbClr val="404040"/>
                          </a:solidFill>
                          <a:effectLst/>
                          <a:latin typeface="Cambria" pitchFamily="18" charset="0"/>
                        </a:rPr>
                        <a:t>(32 %)</a:t>
                      </a:r>
                      <a:endParaRPr kumimoji="0" lang="ru-RU" sz="2200" b="1" i="0" u="none" strike="noStrike" cap="none" normalizeH="0" baseline="0" dirty="0" smtClean="0">
                        <a:ln>
                          <a:noFill/>
                        </a:ln>
                        <a:solidFill>
                          <a:srgbClr val="404040"/>
                        </a:solidFill>
                        <a:effectLst/>
                        <a:latin typeface="Times New Roman" pitchFamily="18" charset="0"/>
                        <a:cs typeface="Times New Roman" pitchFamily="18" charset="0"/>
                      </a:endParaRPr>
                    </a:p>
                  </a:txBody>
                  <a:tcPr marL="8356" marR="8356" marT="10502" marB="10502"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bl>
          </a:graphicData>
        </a:graphic>
      </p:graphicFrame>
      <p:sp>
        <p:nvSpPr>
          <p:cNvPr id="28699" name="Прямоугольник 9"/>
          <p:cNvSpPr>
            <a:spLocks noChangeArrowheads="1"/>
          </p:cNvSpPr>
          <p:nvPr/>
        </p:nvSpPr>
        <p:spPr bwMode="auto">
          <a:xfrm>
            <a:off x="833438" y="157163"/>
            <a:ext cx="8335962" cy="781050"/>
          </a:xfrm>
          <a:prstGeom prst="rect">
            <a:avLst/>
          </a:prstGeom>
          <a:noFill/>
          <a:ln w="9525">
            <a:noFill/>
            <a:miter lim="800000"/>
            <a:headEnd/>
            <a:tailEnd/>
          </a:ln>
        </p:spPr>
        <p:txBody>
          <a:bodyPr lIns="99569" tIns="49785" rIns="99569" bIns="49785">
            <a:spAutoFit/>
          </a:bodyPr>
          <a:lstStyle/>
          <a:p>
            <a:pPr algn="ctr"/>
            <a:r>
              <a:rPr lang="ru-RU" sz="4400" b="1" i="1">
                <a:latin typeface="Cambria" pitchFamily="18" charset="0"/>
              </a:rPr>
              <a:t>Условный расчет</a:t>
            </a:r>
          </a:p>
        </p:txBody>
      </p:sp>
      <p:sp>
        <p:nvSpPr>
          <p:cNvPr id="28700" name="Прямоугольник 3"/>
          <p:cNvSpPr>
            <a:spLocks noChangeArrowheads="1"/>
          </p:cNvSpPr>
          <p:nvPr/>
        </p:nvSpPr>
        <p:spPr bwMode="auto">
          <a:xfrm>
            <a:off x="833438" y="842963"/>
            <a:ext cx="9026525" cy="1501775"/>
          </a:xfrm>
          <a:prstGeom prst="rect">
            <a:avLst/>
          </a:prstGeom>
          <a:noFill/>
          <a:ln w="9525">
            <a:noFill/>
            <a:miter lim="800000"/>
            <a:headEnd/>
            <a:tailEnd/>
          </a:ln>
        </p:spPr>
        <p:txBody>
          <a:bodyPr lIns="99569" tIns="49785" rIns="99569" bIns="49785">
            <a:spAutoFit/>
          </a:bodyPr>
          <a:lstStyle/>
          <a:p>
            <a:pPr algn="just"/>
            <a:r>
              <a:rPr lang="ru-RU" sz="1500" i="1" dirty="0">
                <a:latin typeface="Cambria" pitchFamily="18" charset="0"/>
                <a:cs typeface="Times New Roman" pitchFamily="18" charset="0"/>
              </a:rPr>
              <a:t>Для простоты восприятия все расчеты производятся в действующих ценах с использованием социально-экономических показателей 2013 года. </a:t>
            </a:r>
          </a:p>
          <a:p>
            <a:pPr algn="just"/>
            <a:endParaRPr lang="ru-RU" sz="500" i="1" dirty="0">
              <a:latin typeface="Cambria" pitchFamily="18" charset="0"/>
              <a:cs typeface="Times New Roman" pitchFamily="18" charset="0"/>
            </a:endParaRPr>
          </a:p>
          <a:p>
            <a:pPr algn="just"/>
            <a:r>
              <a:rPr lang="ru-RU" sz="1400" b="1" i="1" dirty="0">
                <a:solidFill>
                  <a:srgbClr val="00B050"/>
                </a:solidFill>
                <a:latin typeface="Cambria" pitchFamily="18" charset="0"/>
                <a:cs typeface="Times New Roman" pitchFamily="18" charset="0"/>
              </a:rPr>
              <a:t>Это означает, что Вам «назначили» трудовую пенсию в 2013 году в размере, соответствующем указанному Вами трудовому стажу, в течение которого Вы </a:t>
            </a:r>
            <a:r>
              <a:rPr lang="ru-RU" sz="1400" b="1" i="1" dirty="0" smtClean="0">
                <a:solidFill>
                  <a:srgbClr val="00B050"/>
                </a:solidFill>
                <a:latin typeface="Cambria" pitchFamily="18" charset="0"/>
                <a:cs typeface="Times New Roman" pitchFamily="18" charset="0"/>
              </a:rPr>
              <a:t>получали (</a:t>
            </a:r>
            <a:r>
              <a:rPr lang="ru-RU" sz="1400" b="1" i="1" dirty="0">
                <a:solidFill>
                  <a:srgbClr val="00B050"/>
                </a:solidFill>
                <a:latin typeface="Cambria" pitchFamily="18" charset="0"/>
                <a:cs typeface="Times New Roman" pitchFamily="18" charset="0"/>
              </a:rPr>
              <a:t>в среднем, в приведении к ценам 2013 года) официальную заработную плату, с которой Ваши работодатели уплачивали страховые взносы в систему ОПС. </a:t>
            </a:r>
          </a:p>
        </p:txBody>
      </p:sp>
      <p:sp>
        <p:nvSpPr>
          <p:cNvPr id="28701" name="TextBox 4"/>
          <p:cNvSpPr txBox="1">
            <a:spLocks noChangeArrowheads="1"/>
          </p:cNvSpPr>
          <p:nvPr/>
        </p:nvSpPr>
        <p:spPr bwMode="auto">
          <a:xfrm>
            <a:off x="917575" y="6550025"/>
            <a:ext cx="8929688" cy="723900"/>
          </a:xfrm>
          <a:prstGeom prst="rect">
            <a:avLst/>
          </a:prstGeom>
          <a:noFill/>
          <a:ln w="9525">
            <a:noFill/>
            <a:miter lim="800000"/>
            <a:headEnd/>
            <a:tailEnd/>
          </a:ln>
        </p:spPr>
        <p:txBody>
          <a:bodyPr lIns="99569" tIns="49785" rIns="99569" bIns="49785">
            <a:spAutoFit/>
          </a:bodyPr>
          <a:lstStyle/>
          <a:p>
            <a:pPr>
              <a:lnSpc>
                <a:spcPct val="90000"/>
              </a:lnSpc>
            </a:pPr>
            <a:r>
              <a:rPr lang="ru-RU" sz="1500" i="1">
                <a:solidFill>
                  <a:srgbClr val="00B050"/>
                </a:solidFill>
                <a:latin typeface="Cambria" pitchFamily="18" charset="0"/>
              </a:rPr>
              <a:t>Пример расчета для женщины </a:t>
            </a:r>
            <a:r>
              <a:rPr lang="ru-RU" sz="1500" b="1" i="1">
                <a:solidFill>
                  <a:srgbClr val="00B050"/>
                </a:solidFill>
                <a:latin typeface="Cambria" pitchFamily="18" charset="0"/>
              </a:rPr>
              <a:t>1971</a:t>
            </a:r>
            <a:r>
              <a:rPr lang="ru-RU" sz="1500" i="1">
                <a:solidFill>
                  <a:srgbClr val="00B050"/>
                </a:solidFill>
                <a:latin typeface="Cambria" pitchFamily="18" charset="0"/>
              </a:rPr>
              <a:t> года рождения , имеющей </a:t>
            </a:r>
            <a:r>
              <a:rPr lang="ru-RU" sz="1500" b="1" i="1">
                <a:solidFill>
                  <a:srgbClr val="00B050"/>
                </a:solidFill>
                <a:latin typeface="Cambria" pitchFamily="18" charset="0"/>
              </a:rPr>
              <a:t>2</a:t>
            </a:r>
            <a:r>
              <a:rPr lang="ru-RU" sz="1500" i="1">
                <a:solidFill>
                  <a:srgbClr val="00B050"/>
                </a:solidFill>
                <a:latin typeface="Cambria" pitchFamily="18" charset="0"/>
              </a:rPr>
              <a:t> детей, трудовой стаж </a:t>
            </a:r>
            <a:r>
              <a:rPr lang="ru-RU" sz="1500" b="1" i="1">
                <a:solidFill>
                  <a:srgbClr val="00B050"/>
                </a:solidFill>
                <a:latin typeface="Cambria" pitchFamily="18" charset="0"/>
              </a:rPr>
              <a:t>30</a:t>
            </a:r>
            <a:r>
              <a:rPr lang="ru-RU" sz="1500" i="1">
                <a:solidFill>
                  <a:srgbClr val="00B050"/>
                </a:solidFill>
                <a:latin typeface="Cambria" pitchFamily="18" charset="0"/>
              </a:rPr>
              <a:t> лет и </a:t>
            </a:r>
          </a:p>
          <a:p>
            <a:pPr>
              <a:lnSpc>
                <a:spcPct val="90000"/>
              </a:lnSpc>
            </a:pPr>
            <a:r>
              <a:rPr lang="ru-RU" sz="1500" b="1" i="1">
                <a:solidFill>
                  <a:srgbClr val="00B050"/>
                </a:solidFill>
                <a:latin typeface="Cambria" pitchFamily="18" charset="0"/>
              </a:rPr>
              <a:t>3</a:t>
            </a:r>
            <a:r>
              <a:rPr lang="ru-RU" sz="1500" i="1">
                <a:solidFill>
                  <a:srgbClr val="00B050"/>
                </a:solidFill>
                <a:latin typeface="Cambria" pitchFamily="18" charset="0"/>
              </a:rPr>
              <a:t> года работы после выхода на пенсию.  Официальная заработная плата – </a:t>
            </a:r>
            <a:r>
              <a:rPr lang="ru-RU" sz="1500" b="1" i="1">
                <a:solidFill>
                  <a:srgbClr val="00B050"/>
                </a:solidFill>
                <a:latin typeface="Cambria" pitchFamily="18" charset="0"/>
              </a:rPr>
              <a:t>25 000</a:t>
            </a:r>
            <a:r>
              <a:rPr lang="ru-RU" sz="1500" i="1">
                <a:solidFill>
                  <a:srgbClr val="00B050"/>
                </a:solidFill>
                <a:latin typeface="Cambria" pitchFamily="18" charset="0"/>
              </a:rPr>
              <a:t> рублей, тариф, по которому формируются пенсионные накопления – </a:t>
            </a:r>
            <a:r>
              <a:rPr lang="ru-RU" sz="1500" b="1" i="1">
                <a:solidFill>
                  <a:srgbClr val="00B050"/>
                </a:solidFill>
                <a:latin typeface="Cambria" pitchFamily="18" charset="0"/>
              </a:rPr>
              <a:t>2 </a:t>
            </a:r>
            <a:r>
              <a:rPr lang="ru-RU" sz="1500" i="1">
                <a:solidFill>
                  <a:srgbClr val="00B050"/>
                </a:solidFill>
                <a:latin typeface="Cambria" pitchFamily="18" charset="0"/>
              </a:rPr>
              <a:t>%.</a:t>
            </a:r>
          </a:p>
        </p:txBody>
      </p:sp>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Прямоугольник 9"/>
          <p:cNvSpPr>
            <a:spLocks noChangeArrowheads="1"/>
          </p:cNvSpPr>
          <p:nvPr/>
        </p:nvSpPr>
        <p:spPr bwMode="auto">
          <a:xfrm>
            <a:off x="703263" y="252413"/>
            <a:ext cx="8929687" cy="777875"/>
          </a:xfrm>
          <a:prstGeom prst="rect">
            <a:avLst/>
          </a:prstGeom>
          <a:noFill/>
          <a:ln w="9525">
            <a:noFill/>
            <a:miter lim="800000"/>
            <a:headEnd/>
            <a:tailEnd/>
          </a:ln>
        </p:spPr>
        <p:txBody>
          <a:bodyPr lIns="99569" tIns="49785" rIns="99569" bIns="49785">
            <a:spAutoFit/>
          </a:bodyPr>
          <a:lstStyle/>
          <a:p>
            <a:pPr algn="ctr"/>
            <a:r>
              <a:rPr lang="ru-RU" sz="2200" b="1" i="1">
                <a:latin typeface="Cambria" pitchFamily="18" charset="0"/>
              </a:rPr>
              <a:t>В расчетах пенсии по действующей и новой пенсионным формулам использовались следующие данные:</a:t>
            </a:r>
          </a:p>
        </p:txBody>
      </p:sp>
      <p:graphicFrame>
        <p:nvGraphicFramePr>
          <p:cNvPr id="30771" name="Group 51"/>
          <p:cNvGraphicFramePr>
            <a:graphicFrameLocks noGrp="1"/>
          </p:cNvGraphicFramePr>
          <p:nvPr>
            <p:extLst>
              <p:ext uri="{D42A27DB-BD31-4B8C-83A1-F6EECF244321}">
                <p14:modId xmlns:p14="http://schemas.microsoft.com/office/powerpoint/2010/main" val="3861785166"/>
              </p:ext>
            </p:extLst>
          </p:nvPr>
        </p:nvGraphicFramePr>
        <p:xfrm>
          <a:off x="522288" y="1116013"/>
          <a:ext cx="9720262" cy="5902012"/>
        </p:xfrm>
        <a:graphic>
          <a:graphicData uri="http://schemas.openxmlformats.org/drawingml/2006/table">
            <a:tbl>
              <a:tblPr/>
              <a:tblGrid>
                <a:gridCol w="6119812"/>
                <a:gridCol w="3600450"/>
              </a:tblGrid>
              <a:tr h="2873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Условная стоимость пенсионного коэффициента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85725"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en-US" sz="1400" b="1" i="0" u="none" strike="noStrike" cap="none" normalizeH="0" baseline="0" dirty="0" smtClean="0">
                          <a:ln>
                            <a:noFill/>
                          </a:ln>
                          <a:solidFill>
                            <a:srgbClr val="404040"/>
                          </a:solidFill>
                          <a:effectLst/>
                          <a:latin typeface="Cambria" pitchFamily="18" charset="0"/>
                        </a:rPr>
                        <a:t>57</a:t>
                      </a:r>
                      <a:r>
                        <a:rPr kumimoji="0" lang="ru-RU" sz="1400" b="1" i="0" u="none" strike="noStrike" cap="none" normalizeH="0" baseline="0" dirty="0" smtClean="0">
                          <a:ln>
                            <a:noFill/>
                          </a:ln>
                          <a:solidFill>
                            <a:srgbClr val="404040"/>
                          </a:solidFill>
                          <a:effectLst/>
                          <a:latin typeface="Cambria" pitchFamily="18" charset="0"/>
                        </a:rPr>
                        <a:t>,</a:t>
                      </a:r>
                      <a:r>
                        <a:rPr kumimoji="0" lang="en-US" sz="1400" b="1" i="0" u="none" strike="noStrike" cap="none" normalizeH="0" baseline="0" dirty="0" smtClean="0">
                          <a:ln>
                            <a:noFill/>
                          </a:ln>
                          <a:solidFill>
                            <a:srgbClr val="404040"/>
                          </a:solidFill>
                          <a:effectLst/>
                          <a:latin typeface="Cambria" pitchFamily="18" charset="0"/>
                        </a:rPr>
                        <a:t>9</a:t>
                      </a:r>
                      <a:r>
                        <a:rPr kumimoji="0" lang="ru-RU" sz="1400" b="1" i="0" u="none" strike="noStrike" cap="none" normalizeH="0" baseline="0" dirty="0" smtClean="0">
                          <a:ln>
                            <a:noFill/>
                          </a:ln>
                          <a:solidFill>
                            <a:srgbClr val="404040"/>
                          </a:solidFill>
                          <a:effectLst/>
                          <a:latin typeface="Cambria" pitchFamily="18" charset="0"/>
                        </a:rPr>
                        <a:t> </a:t>
                      </a:r>
                      <a:r>
                        <a:rPr kumimoji="0" lang="ru-RU" sz="1200" b="0" i="0" u="none" strike="noStrike" cap="none" normalizeH="0" baseline="0" dirty="0" smtClean="0">
                          <a:ln>
                            <a:noFill/>
                          </a:ln>
                          <a:solidFill>
                            <a:srgbClr val="404040"/>
                          </a:solidFill>
                          <a:effectLst/>
                          <a:latin typeface="Cambria" pitchFamily="18" charset="0"/>
                        </a:rPr>
                        <a:t>рубля</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Дополнительный пенсионный коэффициент за стаж 30-40 лет для женщин и 35-45 лет для мужчин для расчета страховой пенсии</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404040"/>
                          </a:solidFill>
                          <a:effectLst/>
                          <a:latin typeface="Cambria" pitchFamily="18" charset="0"/>
                        </a:rPr>
                        <a:t>   </a:t>
                      </a:r>
                      <a:r>
                        <a:rPr kumimoji="0" lang="ru-RU" sz="1400" b="1" i="0" u="none" strike="noStrike" cap="none" normalizeH="0" baseline="0" dirty="0" smtClean="0">
                          <a:ln>
                            <a:noFill/>
                          </a:ln>
                          <a:solidFill>
                            <a:srgbClr val="404040"/>
                          </a:solidFill>
                          <a:effectLst/>
                          <a:latin typeface="Cambria" pitchFamily="18" charset="0"/>
                        </a:rPr>
                        <a:t>1</a:t>
                      </a:r>
                      <a:r>
                        <a:rPr kumimoji="0" lang="ru-RU" sz="1200" b="0" i="0" u="none" strike="noStrike" cap="none" normalizeH="0" baseline="0" dirty="0" smtClean="0">
                          <a:ln>
                            <a:noFill/>
                          </a:ln>
                          <a:solidFill>
                            <a:srgbClr val="404040"/>
                          </a:solidFill>
                          <a:effectLst/>
                          <a:latin typeface="Cambria" pitchFamily="18" charset="0"/>
                        </a:rPr>
                        <a:t>  за каждый год</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11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Дополнительные пенсионные коэффициенты за общий стаж в 35 лет для женщин и 40 лет для мужчин</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5</a:t>
                      </a:r>
                      <a:r>
                        <a:rPr kumimoji="0" lang="ru-RU" sz="1200" b="0" i="0" u="none" strike="noStrike" cap="none" normalizeH="0" baseline="0" dirty="0" smtClean="0">
                          <a:ln>
                            <a:noFill/>
                          </a:ln>
                          <a:solidFill>
                            <a:schemeClr val="tx1"/>
                          </a:solidFill>
                          <a:effectLst/>
                          <a:latin typeface="Cambria" pitchFamily="18" charset="0"/>
                        </a:rPr>
                        <a:t> пенсионных коэффициентов</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9175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1 год отпуска по уходу за ребенком/детьми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200" b="0" i="1" u="none" strike="noStrike" cap="none" normalizeH="0" baseline="0" smtClean="0">
                          <a:ln>
                            <a:noFill/>
                          </a:ln>
                          <a:solidFill>
                            <a:srgbClr val="404040"/>
                          </a:solidFill>
                          <a:effectLst/>
                          <a:latin typeface="Cambria" pitchFamily="18" charset="0"/>
                        </a:rPr>
                        <a:t>Период отпуска за каждого ребенка – до 1,5 лет, которые засчитываются в общий стаж</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0,85</a:t>
                      </a:r>
                      <a:r>
                        <a:rPr kumimoji="0" lang="ru-RU" sz="1200" b="0" i="0" u="none" strike="noStrike" cap="none" normalizeH="0" baseline="0" dirty="0" smtClean="0">
                          <a:ln>
                            <a:noFill/>
                          </a:ln>
                          <a:solidFill>
                            <a:schemeClr val="tx1"/>
                          </a:solidFill>
                          <a:effectLst/>
                          <a:latin typeface="Cambria" pitchFamily="18" charset="0"/>
                        </a:rPr>
                        <a:t> пенсионного коэффициента за год отпуска по уходу за первым ребенком,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1,7</a:t>
                      </a:r>
                      <a:r>
                        <a:rPr kumimoji="0" lang="ru-RU" sz="1200" b="0" i="0" u="none" strike="noStrike" cap="none" normalizeH="0" baseline="0" dirty="0" smtClean="0">
                          <a:ln>
                            <a:noFill/>
                          </a:ln>
                          <a:solidFill>
                            <a:schemeClr val="tx1"/>
                          </a:solidFill>
                          <a:effectLst/>
                          <a:latin typeface="Cambria" pitchFamily="18" charset="0"/>
                        </a:rPr>
                        <a:t> – за вторым ребенком,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mbria" pitchFamily="18" charset="0"/>
                        </a:rPr>
                        <a:t>2,55</a:t>
                      </a:r>
                      <a:r>
                        <a:rPr kumimoji="0" lang="ru-RU" sz="1200" b="0" i="0" u="none" strike="noStrike" cap="none" normalizeH="0" baseline="0" dirty="0" smtClean="0">
                          <a:ln>
                            <a:noFill/>
                          </a:ln>
                          <a:solidFill>
                            <a:schemeClr val="tx1"/>
                          </a:solidFill>
                          <a:effectLst/>
                          <a:latin typeface="Cambria" pitchFamily="18" charset="0"/>
                        </a:rPr>
                        <a:t> – за третьим ребенком.</a:t>
                      </a:r>
                      <a:endParaRPr kumimoji="0" lang="ru-RU" sz="1100" b="0" i="0" u="none" strike="noStrike" cap="none" normalizeH="0" baseline="0" dirty="0" smtClean="0">
                        <a:ln>
                          <a:noFill/>
                        </a:ln>
                        <a:solidFill>
                          <a:schemeClr val="tx1"/>
                        </a:solidFill>
                        <a:effectLst/>
                        <a:latin typeface="Cambria" pitchFamily="18" charset="0"/>
                      </a:endParaRP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1 год срочной воинской службы</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404040"/>
                          </a:solidFill>
                          <a:effectLst/>
                          <a:latin typeface="Cambria" pitchFamily="18" charset="0"/>
                        </a:rPr>
                        <a:t>0,85 </a:t>
                      </a:r>
                      <a:r>
                        <a:rPr kumimoji="0" lang="ru-RU" sz="1200" b="0" i="0" u="none" strike="noStrike" cap="none" normalizeH="0" baseline="0" dirty="0" smtClean="0">
                          <a:ln>
                            <a:noFill/>
                          </a:ln>
                          <a:solidFill>
                            <a:srgbClr val="404040"/>
                          </a:solidFill>
                          <a:effectLst/>
                          <a:latin typeface="Cambria" pitchFamily="18" charset="0"/>
                        </a:rPr>
                        <a:t>пенсионного коэффициента</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Фиксированный базовый размер страховой части трудовой пенсии по старости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3 610,31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988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Минимальный размер оплаты труда в РФ, установленный на 2013 год (МРОТ)</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5 205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0320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Средняя заработная плата в РФ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26 690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36195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Максимальная заработная плата, с которой берутся страховые взносы по новой пенсионной формуле: коэффициент 2,3 к средней заработной плате в  РФ</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61 387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270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Максимальная заработная плата, с которой берутся страховые взносы по действующей пенсионной формуле: коэффициент 1,6 к средней заработной плате в РФ</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47 000 </a:t>
                      </a:r>
                      <a:r>
                        <a:rPr kumimoji="0" lang="ru-RU" sz="1200" b="0" i="0" u="none" strike="noStrike" cap="none" normalizeH="0" baseline="0" smtClean="0">
                          <a:ln>
                            <a:noFill/>
                          </a:ln>
                          <a:solidFill>
                            <a:srgbClr val="404040"/>
                          </a:solidFill>
                          <a:effectLst/>
                          <a:latin typeface="Cambria" pitchFamily="18" charset="0"/>
                        </a:rPr>
                        <a:t>рублей</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79375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Период ожидаемой выплаты пенсии для расчета трудовой пенсии по действующей пенсионной формуле и для расчета накопительной части трудовой пенсии по новой пенсионной формуле, если нет трудового стажа после достижения пенсионного возраста при необращении за назначением пенсии</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   </a:t>
                      </a:r>
                      <a:r>
                        <a:rPr kumimoji="0" lang="ru-RU" sz="1400" b="1" i="0" u="none" strike="noStrike" cap="none" normalizeH="0" baseline="0" smtClean="0">
                          <a:ln>
                            <a:noFill/>
                          </a:ln>
                          <a:solidFill>
                            <a:srgbClr val="404040"/>
                          </a:solidFill>
                          <a:effectLst/>
                          <a:latin typeface="Cambria" pitchFamily="18" charset="0"/>
                        </a:rPr>
                        <a:t>19</a:t>
                      </a:r>
                      <a:r>
                        <a:rPr kumimoji="0" lang="ru-RU" sz="1200" b="0" i="0" u="none" strike="noStrike" cap="none" normalizeH="0" baseline="0" smtClean="0">
                          <a:ln>
                            <a:noFill/>
                          </a:ln>
                          <a:solidFill>
                            <a:srgbClr val="404040"/>
                          </a:solidFill>
                          <a:effectLst/>
                          <a:latin typeface="Cambria" pitchFamily="18" charset="0"/>
                        </a:rPr>
                        <a:t> лет (или </a:t>
                      </a:r>
                      <a:r>
                        <a:rPr kumimoji="0" lang="ru-RU" sz="1400" b="1" i="0" u="none" strike="noStrike" cap="none" normalizeH="0" baseline="0" smtClean="0">
                          <a:ln>
                            <a:noFill/>
                          </a:ln>
                          <a:solidFill>
                            <a:srgbClr val="404040"/>
                          </a:solidFill>
                          <a:effectLst/>
                          <a:latin typeface="Cambria" pitchFamily="18" charset="0"/>
                        </a:rPr>
                        <a:t>228</a:t>
                      </a:r>
                      <a:r>
                        <a:rPr kumimoji="0" lang="ru-RU" sz="1200" b="0" i="0" u="none" strike="noStrike" cap="none" normalizeH="0" baseline="0" smtClean="0">
                          <a:ln>
                            <a:noFill/>
                          </a:ln>
                          <a:solidFill>
                            <a:srgbClr val="404040"/>
                          </a:solidFill>
                          <a:effectLst/>
                          <a:latin typeface="Cambria" pitchFamily="18" charset="0"/>
                        </a:rPr>
                        <a:t> месяцев)</a:t>
                      </a:r>
                    </a:p>
                  </a:txBody>
                  <a:tcPr marL="0" marR="0" marT="0" marB="0" anchor="ct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431800">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Минимальная заработная плата, с которой работодатель уплачивает страховые взносы в размере 22 % по новой пенсионной формуле: 2 МРОТ</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10 410</a:t>
                      </a:r>
                      <a:endParaRPr kumimoji="0" lang="ru-RU" sz="1200" b="0" i="0" u="none" strike="noStrike" cap="none" normalizeH="0" baseline="0" smtClean="0">
                        <a:ln>
                          <a:noFill/>
                        </a:ln>
                        <a:solidFill>
                          <a:srgbClr val="404040"/>
                        </a:solidFill>
                        <a:effectLst/>
                        <a:latin typeface="Cambria" pitchFamily="18" charset="0"/>
                      </a:endParaRP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873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Тариф страховых взносов на ОПС по действующей и новой пенсионным формулам</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22 </a:t>
                      </a:r>
                      <a:r>
                        <a:rPr kumimoji="0" lang="ru-RU" sz="1200" b="0" i="0" u="none" strike="noStrike" cap="none" normalizeH="0" baseline="0" smtClean="0">
                          <a:ln>
                            <a:noFill/>
                          </a:ln>
                          <a:solidFill>
                            <a:srgbClr val="404040"/>
                          </a:solidFill>
                          <a:effectLst/>
                          <a:latin typeface="Cambria" pitchFamily="18" charset="0"/>
                        </a:rPr>
                        <a:t>%</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r h="287338">
                <a:tc>
                  <a:txBody>
                    <a:bodyPr/>
                    <a:lstStyle/>
                    <a:p>
                      <a:pPr marL="0" marR="0" lvl="0" indent="0" algn="l" defTabSz="995363"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rgbClr val="404040"/>
                          </a:solidFill>
                          <a:effectLst/>
                          <a:latin typeface="Cambria" pitchFamily="18" charset="0"/>
                        </a:rPr>
                        <a:t>Средний размер трудовой пенсии по старости в РФ в 2013 году</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c>
                  <a:txBody>
                    <a:bodyPr/>
                    <a:lstStyle/>
                    <a:p>
                      <a:pPr marL="0" marR="0" lvl="0" indent="0" algn="ctr" defTabSz="995363"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smtClean="0">
                          <a:ln>
                            <a:noFill/>
                          </a:ln>
                          <a:solidFill>
                            <a:srgbClr val="404040"/>
                          </a:solidFill>
                          <a:effectLst/>
                          <a:latin typeface="Cambria" pitchFamily="18" charset="0"/>
                        </a:rPr>
                        <a:t>10 645</a:t>
                      </a:r>
                      <a:r>
                        <a:rPr kumimoji="0" lang="ru-RU" sz="1200" b="0" i="0" u="none" strike="noStrike" cap="none" normalizeH="0" baseline="0" smtClean="0">
                          <a:ln>
                            <a:noFill/>
                          </a:ln>
                          <a:solidFill>
                            <a:srgbClr val="404040"/>
                          </a:solidFill>
                          <a:effectLst/>
                          <a:latin typeface="Cambria" pitchFamily="18" charset="0"/>
                        </a:rPr>
                        <a:t> рублей</a:t>
                      </a:r>
                    </a:p>
                  </a:txBody>
                  <a:tcPr marL="0" marR="0" marT="0" marB="0"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9EEE9"/>
                    </a:solidFill>
                  </a:tcPr>
                </a:tc>
              </a:tr>
            </a:tbl>
          </a:graphicData>
        </a:graphic>
      </p:graphicFrame>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642864" y="2196455"/>
            <a:ext cx="8931275" cy="3793861"/>
          </a:xfrm>
          <a:prstGeom prst="rect">
            <a:avLst/>
          </a:prstGeom>
        </p:spPr>
        <p:style>
          <a:lnRef idx="1">
            <a:schemeClr val="accent1"/>
          </a:lnRef>
          <a:fillRef idx="2">
            <a:schemeClr val="accent1"/>
          </a:fillRef>
          <a:effectRef idx="1">
            <a:schemeClr val="accent1"/>
          </a:effectRef>
          <a:fontRef idx="minor">
            <a:schemeClr val="dk1"/>
          </a:fontRef>
        </p:style>
        <p:txBody>
          <a:bodyPr lIns="99569" tIns="49785" rIns="99569" bIns="49785">
            <a:spAutoFit/>
          </a:bodyPr>
          <a:lstStyle/>
          <a:p>
            <a:pPr algn="ctr">
              <a:defRPr/>
            </a:pPr>
            <a:r>
              <a:rPr lang="ru-RU" sz="4000" b="1" dirty="0" smtClean="0">
                <a:solidFill>
                  <a:srgbClr val="404040"/>
                </a:solidFill>
                <a:hlinkClick r:id="rId3"/>
              </a:rPr>
              <a:t>Пенсионный калькулятор:</a:t>
            </a:r>
            <a:endParaRPr lang="en-US" sz="4000" b="1" dirty="0" smtClean="0">
              <a:solidFill>
                <a:srgbClr val="404040"/>
              </a:solidFill>
              <a:hlinkClick r:id="rId3"/>
            </a:endParaRPr>
          </a:p>
          <a:p>
            <a:pPr algn="ctr">
              <a:defRPr/>
            </a:pPr>
            <a:endParaRPr lang="en-US" sz="4000" b="1" dirty="0" smtClean="0">
              <a:solidFill>
                <a:srgbClr val="404040"/>
              </a:solidFill>
              <a:hlinkClick r:id="rId3"/>
            </a:endParaRPr>
          </a:p>
          <a:p>
            <a:pPr algn="ctr">
              <a:defRPr/>
            </a:pPr>
            <a:r>
              <a:rPr lang="en-US" sz="4000" b="1" dirty="0" smtClean="0">
                <a:solidFill>
                  <a:srgbClr val="404040"/>
                </a:solidFill>
                <a:hlinkClick r:id="rId4"/>
              </a:rPr>
              <a:t>www.rosmintrud.ru</a:t>
            </a:r>
            <a:endParaRPr lang="en-US" sz="4000" b="1" dirty="0" smtClean="0">
              <a:solidFill>
                <a:srgbClr val="404040"/>
              </a:solidFill>
            </a:endParaRPr>
          </a:p>
          <a:p>
            <a:pPr algn="ctr">
              <a:defRPr/>
            </a:pPr>
            <a:r>
              <a:rPr lang="en-US" sz="4000" b="1" dirty="0" smtClean="0">
                <a:solidFill>
                  <a:srgbClr val="404040"/>
                </a:solidFill>
                <a:hlinkClick r:id="rId5"/>
              </a:rPr>
              <a:t>www.pfrf.ru</a:t>
            </a:r>
            <a:endParaRPr lang="ru-RU" sz="4000" b="1" dirty="0">
              <a:solidFill>
                <a:srgbClr val="404040"/>
              </a:solidFill>
            </a:endParaRPr>
          </a:p>
          <a:p>
            <a:pPr algn="ctr">
              <a:defRPr/>
            </a:pPr>
            <a:endParaRPr lang="ru-RU" sz="4000" b="1" dirty="0">
              <a:solidFill>
                <a:srgbClr val="404040"/>
              </a:solidFill>
            </a:endParaRPr>
          </a:p>
          <a:p>
            <a:pPr algn="ctr">
              <a:defRPr/>
            </a:pPr>
            <a:endParaRPr lang="ru-RU" sz="4000" b="1" dirty="0">
              <a:solidFill>
                <a:srgbClr val="404040"/>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ChangeArrowheads="1"/>
          </p:cNvSpPr>
          <p:nvPr/>
        </p:nvSpPr>
        <p:spPr bwMode="auto">
          <a:xfrm>
            <a:off x="333375" y="923925"/>
            <a:ext cx="5576888" cy="3621088"/>
          </a:xfrm>
          <a:prstGeom prst="rect">
            <a:avLst/>
          </a:prstGeom>
          <a:noFill/>
          <a:ln w="9525">
            <a:noFill/>
            <a:miter lim="800000"/>
            <a:headEnd/>
            <a:tailEnd/>
          </a:ln>
        </p:spPr>
        <p:txBody>
          <a:bodyPr lIns="99569" tIns="49785" rIns="99569" bIns="49785" anchor="ctr">
            <a:spAutoFit/>
          </a:bodyPr>
          <a:lstStyle/>
          <a:p>
            <a:pPr algn="ctr">
              <a:lnSpc>
                <a:spcPct val="150000"/>
              </a:lnSpc>
            </a:pPr>
            <a:r>
              <a:rPr lang="ru-RU" sz="2200" b="1">
                <a:cs typeface="Times New Roman" pitchFamily="18" charset="0"/>
              </a:rPr>
              <a:t>Разработанный </a:t>
            </a:r>
            <a:r>
              <a:rPr lang="ru-RU" sz="2200" b="1">
                <a:latin typeface="Cambria" pitchFamily="18" charset="0"/>
                <a:cs typeface="Times New Roman" pitchFamily="18" charset="0"/>
              </a:rPr>
              <a:t>калькулятор предназначен для расчета </a:t>
            </a:r>
            <a:r>
              <a:rPr lang="ru-RU" sz="2200" b="1">
                <a:solidFill>
                  <a:schemeClr val="accent1"/>
                </a:solidFill>
                <a:latin typeface="Cambria" pitchFamily="18" charset="0"/>
                <a:cs typeface="Times New Roman" pitchFamily="18" charset="0"/>
              </a:rPr>
              <a:t>условного</a:t>
            </a:r>
            <a:r>
              <a:rPr lang="ru-RU" sz="2200" b="1">
                <a:latin typeface="Cambria" pitchFamily="18" charset="0"/>
                <a:cs typeface="Times New Roman" pitchFamily="18" charset="0"/>
              </a:rPr>
              <a:t> размера </a:t>
            </a:r>
            <a:r>
              <a:rPr lang="ru-RU" sz="2200" b="1">
                <a:cs typeface="Times New Roman" pitchFamily="18" charset="0"/>
              </a:rPr>
              <a:t>трудовой </a:t>
            </a:r>
            <a:r>
              <a:rPr lang="ru-RU" sz="2200" b="1">
                <a:latin typeface="Cambria" pitchFamily="18" charset="0"/>
                <a:cs typeface="Times New Roman" pitchFamily="18" charset="0"/>
              </a:rPr>
              <a:t>пенсии </a:t>
            </a:r>
            <a:r>
              <a:rPr lang="ru-RU" sz="2200" b="1">
                <a:cs typeface="Times New Roman" pitchFamily="18" charset="0"/>
              </a:rPr>
              <a:t>по старости </a:t>
            </a:r>
            <a:r>
              <a:rPr lang="ru-RU" sz="2200" b="1">
                <a:latin typeface="Cambria" pitchFamily="18" charset="0"/>
                <a:cs typeface="Times New Roman" pitchFamily="18" charset="0"/>
              </a:rPr>
              <a:t>в ценах 2013 года по действующей пенсионной формуле и формуле, которая в настоящее время разрабатывается Правительством РФ.</a:t>
            </a:r>
            <a:endParaRPr lang="ru-RU" sz="2200" b="1">
              <a:latin typeface="Cambria" pitchFamily="18" charset="0"/>
            </a:endParaRPr>
          </a:p>
        </p:txBody>
      </p:sp>
      <p:sp>
        <p:nvSpPr>
          <p:cNvPr id="8" name="Скругленный прямоугольник 7"/>
          <p:cNvSpPr/>
          <p:nvPr/>
        </p:nvSpPr>
        <p:spPr>
          <a:xfrm>
            <a:off x="458788" y="5513388"/>
            <a:ext cx="9650412" cy="1497012"/>
          </a:xfrm>
          <a:prstGeom prst="roundRect">
            <a:avLst/>
          </a:prstGeom>
          <a:ln/>
        </p:spPr>
        <p:style>
          <a:lnRef idx="1">
            <a:schemeClr val="accent1"/>
          </a:lnRef>
          <a:fillRef idx="2">
            <a:schemeClr val="accent1"/>
          </a:fillRef>
          <a:effectRef idx="1">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sp>
        <p:nvSpPr>
          <p:cNvPr id="17411" name="Rectangle 3"/>
          <p:cNvSpPr>
            <a:spLocks noChangeArrowheads="1"/>
          </p:cNvSpPr>
          <p:nvPr/>
        </p:nvSpPr>
        <p:spPr bwMode="auto">
          <a:xfrm>
            <a:off x="520700" y="5473700"/>
            <a:ext cx="9526588" cy="1485900"/>
          </a:xfrm>
          <a:prstGeom prst="rect">
            <a:avLst/>
          </a:prstGeom>
          <a:noFill/>
          <a:ln w="9525">
            <a:noFill/>
            <a:miter lim="800000"/>
            <a:headEnd/>
            <a:tailEnd/>
          </a:ln>
        </p:spPr>
        <p:txBody>
          <a:bodyPr lIns="99569" tIns="49785" rIns="99569" bIns="49785" anchor="ctr">
            <a:spAutoFit/>
          </a:bodyPr>
          <a:lstStyle/>
          <a:p>
            <a:pPr algn="ctr"/>
            <a:r>
              <a:rPr lang="ru-RU" sz="1500" dirty="0">
                <a:latin typeface="Cambria" pitchFamily="18" charset="0"/>
                <a:cs typeface="Times New Roman" pitchFamily="18" charset="0"/>
              </a:rPr>
              <a:t>Важно! </a:t>
            </a:r>
          </a:p>
          <a:p>
            <a:pPr algn="ctr"/>
            <a:r>
              <a:rPr lang="ru-RU" sz="1500" dirty="0">
                <a:latin typeface="Cambria" pitchFamily="18" charset="0"/>
                <a:cs typeface="Times New Roman" pitchFamily="18" charset="0"/>
              </a:rPr>
              <a:t>Калькулятор не предназначен для расчета размера пенсий нынешних пенсионеров, граждан, которым до выхода на пенсию осталось менее трех лет, а также инвалидов, нетрудоспособных граждан и граждан, потерявших кормильца, военнослужащих и сотрудников силовых ведомств, индивидуальных предпринимателей, работников вредных и опасных производств, имеющих право </a:t>
            </a:r>
            <a:endParaRPr lang="en-US" sz="1500" dirty="0">
              <a:latin typeface="Cambria" pitchFamily="18" charset="0"/>
              <a:cs typeface="Times New Roman" pitchFamily="18" charset="0"/>
            </a:endParaRPr>
          </a:p>
          <a:p>
            <a:pPr algn="ctr"/>
            <a:r>
              <a:rPr lang="ru-RU" sz="1500" dirty="0">
                <a:latin typeface="Cambria" pitchFamily="18" charset="0"/>
                <a:cs typeface="Times New Roman" pitchFamily="18" charset="0"/>
              </a:rPr>
              <a:t>на досрочный выход на пенсию</a:t>
            </a:r>
            <a:r>
              <a:rPr lang="ru-RU" sz="1500" dirty="0">
                <a:latin typeface="Cambria" pitchFamily="18" charset="0"/>
              </a:rPr>
              <a:t> </a:t>
            </a:r>
          </a:p>
        </p:txBody>
      </p:sp>
      <p:pic>
        <p:nvPicPr>
          <p:cNvPr id="1030" name="Picture 6"/>
          <p:cNvPicPr>
            <a:picLocks noChangeAspect="1" noChangeArrowheads="1"/>
          </p:cNvPicPr>
          <p:nvPr/>
        </p:nvPicPr>
        <p:blipFill>
          <a:blip r:embed="rId2" cstate="print"/>
          <a:srcRect/>
          <a:stretch>
            <a:fillRect/>
          </a:stretch>
        </p:blipFill>
        <p:spPr bwMode="auto">
          <a:xfrm>
            <a:off x="6099175" y="1022350"/>
            <a:ext cx="3863975" cy="34671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584200" y="5986463"/>
            <a:ext cx="7708900" cy="1101725"/>
          </a:xfrm>
          <a:prstGeom prst="roundRect">
            <a:avLst/>
          </a:prstGeom>
          <a:ln/>
        </p:spPr>
        <p:style>
          <a:lnRef idx="1">
            <a:schemeClr val="accent1"/>
          </a:lnRef>
          <a:fillRef idx="2">
            <a:schemeClr val="accent1"/>
          </a:fillRef>
          <a:effectRef idx="1">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sp>
        <p:nvSpPr>
          <p:cNvPr id="18434" name="Rectangle 1"/>
          <p:cNvSpPr>
            <a:spLocks noChangeArrowheads="1"/>
          </p:cNvSpPr>
          <p:nvPr/>
        </p:nvSpPr>
        <p:spPr bwMode="auto">
          <a:xfrm>
            <a:off x="395288" y="563563"/>
            <a:ext cx="9464675" cy="2070100"/>
          </a:xfrm>
          <a:prstGeom prst="rect">
            <a:avLst/>
          </a:prstGeom>
          <a:noFill/>
          <a:ln w="9525">
            <a:noFill/>
            <a:miter lim="800000"/>
            <a:headEnd/>
            <a:tailEnd/>
          </a:ln>
        </p:spPr>
        <p:txBody>
          <a:bodyPr lIns="99569" tIns="49785" rIns="99569" bIns="49785" anchor="ctr">
            <a:spAutoFit/>
          </a:bodyPr>
          <a:lstStyle/>
          <a:p>
            <a:pPr algn="just"/>
            <a:r>
              <a:rPr lang="ru-RU" sz="1600">
                <a:latin typeface="Cambria" pitchFamily="18" charset="0"/>
                <a:cs typeface="Times New Roman" pitchFamily="18" charset="0"/>
              </a:rPr>
              <a:t>Трудовая пенсия по старости назначается Пенсионным фондом РФ гражданам, имеющим гражданский трудовой (страховой) стаж и достигшим общеустановленного пенсионного возраста.</a:t>
            </a:r>
          </a:p>
          <a:p>
            <a:pPr algn="just"/>
            <a:endParaRPr lang="ru-RU" sz="1600">
              <a:latin typeface="Cambria" pitchFamily="18" charset="0"/>
              <a:cs typeface="Times New Roman" pitchFamily="18" charset="0"/>
            </a:endParaRPr>
          </a:p>
          <a:p>
            <a:pPr algn="just" eaLnBrk="0" hangingPunct="0"/>
            <a:r>
              <a:rPr lang="ru-RU" sz="1600" b="1">
                <a:solidFill>
                  <a:srgbClr val="00B050"/>
                </a:solidFill>
                <a:latin typeface="Cambria" pitchFamily="18" charset="0"/>
                <a:cs typeface="Times New Roman" pitchFamily="18" charset="0"/>
              </a:rPr>
              <a:t>Какой бы ни была пенсионная формула, трудовая пенсия по старости </a:t>
            </a:r>
          </a:p>
          <a:p>
            <a:pPr algn="just" eaLnBrk="0" hangingPunct="0"/>
            <a:r>
              <a:rPr lang="ru-RU" sz="1600" b="1">
                <a:solidFill>
                  <a:srgbClr val="00B050"/>
                </a:solidFill>
                <a:latin typeface="Cambria" pitchFamily="18" charset="0"/>
                <a:cs typeface="Times New Roman" pitchFamily="18" charset="0"/>
              </a:rPr>
              <a:t>является определенным итогом Вашей трудовой жизни. </a:t>
            </a:r>
          </a:p>
          <a:p>
            <a:pPr algn="just" eaLnBrk="0" hangingPunct="0"/>
            <a:r>
              <a:rPr lang="ru-RU" sz="1600" b="1">
                <a:solidFill>
                  <a:srgbClr val="00B050"/>
                </a:solidFill>
                <a:latin typeface="Cambria" pitchFamily="18" charset="0"/>
                <a:cs typeface="Times New Roman" pitchFamily="18" charset="0"/>
              </a:rPr>
              <a:t>Кроме того, при расчете пенсии учитываются такие социально </a:t>
            </a:r>
          </a:p>
          <a:p>
            <a:pPr algn="just" eaLnBrk="0" hangingPunct="0"/>
            <a:r>
              <a:rPr lang="ru-RU" sz="1600" b="1">
                <a:solidFill>
                  <a:srgbClr val="00B050"/>
                </a:solidFill>
                <a:latin typeface="Cambria" pitchFamily="18" charset="0"/>
                <a:cs typeface="Times New Roman" pitchFamily="18" charset="0"/>
              </a:rPr>
              <a:t>значимые периоды жизни, как прохождение срочной воинской службы, </a:t>
            </a:r>
          </a:p>
          <a:p>
            <a:pPr algn="just" eaLnBrk="0" hangingPunct="0"/>
            <a:r>
              <a:rPr lang="ru-RU" sz="1600" b="1">
                <a:solidFill>
                  <a:srgbClr val="00B050"/>
                </a:solidFill>
                <a:latin typeface="Cambria" pitchFamily="18" charset="0"/>
                <a:cs typeface="Times New Roman" pitchFamily="18" charset="0"/>
              </a:rPr>
              <a:t>отпуска по уходу за ребенком и др.</a:t>
            </a:r>
            <a:endParaRPr lang="ru-RU" sz="1600" b="1">
              <a:solidFill>
                <a:srgbClr val="00B050"/>
              </a:solidFill>
              <a:latin typeface="Cambria" pitchFamily="18" charset="0"/>
            </a:endParaRPr>
          </a:p>
        </p:txBody>
      </p:sp>
      <p:pic>
        <p:nvPicPr>
          <p:cNvPr id="18435" name="Picture 5" descr="C:\Documents and Settings\user\Рабочий стол\IMG_4633.png"/>
          <p:cNvPicPr>
            <a:picLocks noChangeAspect="1" noChangeArrowheads="1"/>
          </p:cNvPicPr>
          <p:nvPr/>
        </p:nvPicPr>
        <p:blipFill>
          <a:blip r:embed="rId2" cstate="print"/>
          <a:srcRect/>
          <a:stretch>
            <a:fillRect/>
          </a:stretch>
        </p:blipFill>
        <p:spPr bwMode="auto">
          <a:xfrm>
            <a:off x="6734175" y="712788"/>
            <a:ext cx="4398963" cy="6848475"/>
          </a:xfrm>
          <a:prstGeom prst="rect">
            <a:avLst/>
          </a:prstGeom>
          <a:noFill/>
          <a:ln w="9525">
            <a:noFill/>
            <a:miter lim="800000"/>
            <a:headEnd/>
            <a:tailEnd/>
          </a:ln>
        </p:spPr>
      </p:pic>
      <p:sp>
        <p:nvSpPr>
          <p:cNvPr id="18436" name="Rectangle 2"/>
          <p:cNvSpPr>
            <a:spLocks noChangeArrowheads="1"/>
          </p:cNvSpPr>
          <p:nvPr/>
        </p:nvSpPr>
        <p:spPr bwMode="auto">
          <a:xfrm>
            <a:off x="395288" y="3114675"/>
            <a:ext cx="6451600" cy="2154238"/>
          </a:xfrm>
          <a:prstGeom prst="rect">
            <a:avLst/>
          </a:prstGeom>
          <a:noFill/>
          <a:ln w="9525">
            <a:noFill/>
            <a:miter lim="800000"/>
            <a:headEnd/>
            <a:tailEnd/>
          </a:ln>
        </p:spPr>
        <p:txBody>
          <a:bodyPr lIns="99569" tIns="49785" rIns="99569" bIns="49785" anchor="ctr">
            <a:spAutoFit/>
          </a:bodyPr>
          <a:lstStyle/>
          <a:p>
            <a:pPr algn="just">
              <a:lnSpc>
                <a:spcPct val="120000"/>
              </a:lnSpc>
            </a:pPr>
            <a:r>
              <a:rPr lang="ru-RU" sz="1600">
                <a:latin typeface="Cambria" pitchFamily="18" charset="0"/>
                <a:cs typeface="Times New Roman" pitchFamily="18" charset="0"/>
              </a:rPr>
              <a:t>Сегодня размер </a:t>
            </a:r>
            <a:r>
              <a:rPr lang="ru-RU" sz="1600">
                <a:cs typeface="Times New Roman" pitchFamily="18" charset="0"/>
              </a:rPr>
              <a:t>трудовой </a:t>
            </a:r>
            <a:r>
              <a:rPr lang="ru-RU" sz="1600">
                <a:latin typeface="Cambria" pitchFamily="18" charset="0"/>
                <a:cs typeface="Times New Roman" pitchFamily="18" charset="0"/>
              </a:rPr>
              <a:t>пенсии (здесь и далее речь идет о трудовой пенсии по старости) в основном зависит от объема страховых взносов, которые Ваши работодатели уплачивают за Вас в государственную пенсионную систему обязательного пенсионного страхования (ОПС). </a:t>
            </a:r>
          </a:p>
          <a:p>
            <a:pPr algn="just" eaLnBrk="0" hangingPunct="0">
              <a:lnSpc>
                <a:spcPct val="120000"/>
              </a:lnSpc>
            </a:pPr>
            <a:endParaRPr lang="ru-RU" sz="1600">
              <a:latin typeface="Cambria" pitchFamily="18" charset="0"/>
              <a:cs typeface="Times New Roman" pitchFamily="18" charset="0"/>
            </a:endParaRPr>
          </a:p>
          <a:p>
            <a:pPr algn="just" eaLnBrk="0" hangingPunct="0">
              <a:lnSpc>
                <a:spcPct val="120000"/>
              </a:lnSpc>
            </a:pPr>
            <a:r>
              <a:rPr lang="ru-RU" sz="1600">
                <a:latin typeface="Cambria" pitchFamily="18" charset="0"/>
                <a:cs typeface="Times New Roman" pitchFamily="18" charset="0"/>
              </a:rPr>
              <a:t>По действующей сегодня формуле Ваш трудовой стаж практически не имеет никакого влияния на размер пенсии.</a:t>
            </a:r>
          </a:p>
        </p:txBody>
      </p:sp>
      <p:sp>
        <p:nvSpPr>
          <p:cNvPr id="18437" name="Прямоугольник 8"/>
          <p:cNvSpPr>
            <a:spLocks noChangeArrowheads="1"/>
          </p:cNvSpPr>
          <p:nvPr/>
        </p:nvSpPr>
        <p:spPr bwMode="auto">
          <a:xfrm>
            <a:off x="709613" y="6161088"/>
            <a:ext cx="7567612" cy="731837"/>
          </a:xfrm>
          <a:prstGeom prst="rect">
            <a:avLst/>
          </a:prstGeom>
          <a:noFill/>
          <a:ln w="9525">
            <a:noFill/>
            <a:miter lim="800000"/>
            <a:headEnd/>
            <a:tailEnd/>
          </a:ln>
        </p:spPr>
        <p:txBody>
          <a:bodyPr lIns="99569" tIns="49785" rIns="99569" bIns="49785">
            <a:spAutoFit/>
          </a:bodyPr>
          <a:lstStyle/>
          <a:p>
            <a:pPr algn="ctr"/>
            <a:r>
              <a:rPr lang="ru-RU" sz="1700" b="1">
                <a:latin typeface="Cambria" pitchFamily="18" charset="0"/>
                <a:cs typeface="Times New Roman" pitchFamily="18" charset="0"/>
              </a:rPr>
              <a:t>Трудовая пенсия по старости – это самый распространенный вид пенсии в России, ее получают более </a:t>
            </a:r>
            <a:r>
              <a:rPr lang="ru-RU" sz="2400" b="1">
                <a:solidFill>
                  <a:srgbClr val="00B050"/>
                </a:solidFill>
                <a:latin typeface="Cambria" pitchFamily="18" charset="0"/>
                <a:cs typeface="Times New Roman" pitchFamily="18" charset="0"/>
              </a:rPr>
              <a:t>33,5</a:t>
            </a:r>
            <a:r>
              <a:rPr lang="ru-RU" sz="1700" b="1">
                <a:latin typeface="Cambria" pitchFamily="18" charset="0"/>
                <a:cs typeface="Times New Roman" pitchFamily="18" charset="0"/>
              </a:rPr>
              <a:t> млн пенсионеров</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709613" y="796925"/>
            <a:ext cx="9463087" cy="1282700"/>
          </a:xfrm>
          <a:prstGeom prst="rect">
            <a:avLst/>
          </a:prstGeom>
          <a:noFill/>
          <a:ln w="9525">
            <a:noFill/>
            <a:miter lim="800000"/>
            <a:headEnd/>
            <a:tailEnd/>
          </a:ln>
        </p:spPr>
        <p:txBody>
          <a:bodyPr lIns="99569" tIns="49785" rIns="99569" bIns="49785" anchor="ctr">
            <a:spAutoFit/>
          </a:bodyPr>
          <a:lstStyle/>
          <a:p>
            <a:pPr algn="just">
              <a:lnSpc>
                <a:spcPct val="120000"/>
              </a:lnSpc>
            </a:pPr>
            <a:r>
              <a:rPr lang="ru-RU" sz="1600">
                <a:latin typeface="Cambria" pitchFamily="18" charset="0"/>
                <a:cs typeface="Times New Roman" pitchFamily="18" charset="0"/>
              </a:rPr>
              <a:t>По новой формуле, которую разрабатывает Правительство РФ, размер пенсии будет напрямую зависеть от продолжительности Вашего общего страхового (трудового и нетрудового) стажа и размера заработной платы за каждый год, с которой Ваши работодатели уплачивали страховые взносы в систему ОПС.</a:t>
            </a:r>
          </a:p>
        </p:txBody>
      </p:sp>
      <p:pic>
        <p:nvPicPr>
          <p:cNvPr id="19458" name="Picture 3" descr="C:\Documents and Settings\user\Рабочий стол\IMG_8630.png"/>
          <p:cNvPicPr>
            <a:picLocks noChangeAspect="1" noChangeArrowheads="1"/>
          </p:cNvPicPr>
          <p:nvPr/>
        </p:nvPicPr>
        <p:blipFill>
          <a:blip r:embed="rId2" cstate="print"/>
          <a:srcRect/>
          <a:stretch>
            <a:fillRect/>
          </a:stretch>
        </p:blipFill>
        <p:spPr bwMode="auto">
          <a:xfrm>
            <a:off x="6489700" y="1422400"/>
            <a:ext cx="4203700" cy="6138863"/>
          </a:xfrm>
          <a:prstGeom prst="rect">
            <a:avLst/>
          </a:prstGeom>
          <a:noFill/>
          <a:ln w="9525">
            <a:noFill/>
            <a:miter lim="800000"/>
            <a:headEnd/>
            <a:tailEnd/>
          </a:ln>
        </p:spPr>
      </p:pic>
      <p:sp>
        <p:nvSpPr>
          <p:cNvPr id="19459" name="Прямоугольник 4"/>
          <p:cNvSpPr>
            <a:spLocks noChangeArrowheads="1"/>
          </p:cNvSpPr>
          <p:nvPr/>
        </p:nvSpPr>
        <p:spPr bwMode="auto">
          <a:xfrm>
            <a:off x="703263" y="2205038"/>
            <a:ext cx="6065837" cy="4505325"/>
          </a:xfrm>
          <a:prstGeom prst="rect">
            <a:avLst/>
          </a:prstGeom>
          <a:noFill/>
          <a:ln w="9525">
            <a:noFill/>
            <a:miter lim="800000"/>
            <a:headEnd/>
            <a:tailEnd/>
          </a:ln>
        </p:spPr>
        <p:txBody>
          <a:bodyPr lIns="99569" tIns="49785" rIns="99569" bIns="49785">
            <a:spAutoFit/>
          </a:bodyPr>
          <a:lstStyle/>
          <a:p>
            <a:pPr algn="just">
              <a:lnSpc>
                <a:spcPct val="120000"/>
              </a:lnSpc>
            </a:pPr>
            <a:r>
              <a:rPr lang="ru-RU" sz="1600" b="1">
                <a:solidFill>
                  <a:srgbClr val="00B050"/>
                </a:solidFill>
                <a:latin typeface="Cambria" pitchFamily="18" charset="0"/>
                <a:cs typeface="Times New Roman" pitchFamily="18" charset="0"/>
              </a:rPr>
              <a:t>Расчет условного размера пенсии с применением данного калькулятора поможет Вам смоделировать свой жизненный и трудовой путь, определить оптимальную для Вас продолжительность трудового стажа, понять, как влияют на размер пенсии срочная служба в армии, отпуск по уходу за </a:t>
            </a:r>
            <a:r>
              <a:rPr lang="ru-RU" sz="1600" b="1">
                <a:solidFill>
                  <a:srgbClr val="00B050"/>
                </a:solidFill>
                <a:cs typeface="Times New Roman" pitchFamily="18" charset="0"/>
              </a:rPr>
              <a:t>ребенком/</a:t>
            </a:r>
            <a:r>
              <a:rPr lang="ru-RU" sz="1600" b="1">
                <a:solidFill>
                  <a:srgbClr val="00B050"/>
                </a:solidFill>
                <a:latin typeface="Cambria" pitchFamily="18" charset="0"/>
                <a:cs typeface="Times New Roman" pitchFamily="18" charset="0"/>
              </a:rPr>
              <a:t>детьми. </a:t>
            </a:r>
          </a:p>
          <a:p>
            <a:pPr algn="just">
              <a:lnSpc>
                <a:spcPct val="120000"/>
              </a:lnSpc>
            </a:pPr>
            <a:endParaRPr lang="ru-RU" sz="1600">
              <a:latin typeface="Cambria" pitchFamily="18" charset="0"/>
              <a:cs typeface="Times New Roman" pitchFamily="18" charset="0"/>
            </a:endParaRPr>
          </a:p>
          <a:p>
            <a:pPr algn="just">
              <a:lnSpc>
                <a:spcPct val="120000"/>
              </a:lnSpc>
            </a:pPr>
            <a:r>
              <a:rPr lang="ru-RU" sz="1600">
                <a:latin typeface="Cambria" pitchFamily="18" charset="0"/>
                <a:cs typeface="Times New Roman" pitchFamily="18" charset="0"/>
              </a:rPr>
              <a:t>Вы сможете увидеть, как существенно увеличивается размер пенсии при общем стаже более 30-35 лет и при более позднем выходе на пенсию. </a:t>
            </a:r>
          </a:p>
          <a:p>
            <a:pPr algn="just">
              <a:lnSpc>
                <a:spcPct val="120000"/>
              </a:lnSpc>
            </a:pPr>
            <a:endParaRPr lang="ru-RU" sz="1600">
              <a:latin typeface="Cambria" pitchFamily="18" charset="0"/>
              <a:cs typeface="Times New Roman" pitchFamily="18" charset="0"/>
            </a:endParaRPr>
          </a:p>
          <a:p>
            <a:pPr algn="just">
              <a:lnSpc>
                <a:spcPct val="120000"/>
              </a:lnSpc>
            </a:pPr>
            <a:r>
              <a:rPr lang="ru-RU" sz="1600" b="1">
                <a:solidFill>
                  <a:srgbClr val="00B050"/>
                </a:solidFill>
                <a:latin typeface="Cambria" pitchFamily="18" charset="0"/>
                <a:cs typeface="Times New Roman" pitchFamily="18" charset="0"/>
              </a:rPr>
              <a:t>Вы можете менять вводимые Вами данные </a:t>
            </a:r>
          </a:p>
          <a:p>
            <a:pPr algn="just">
              <a:lnSpc>
                <a:spcPct val="120000"/>
              </a:lnSpc>
            </a:pPr>
            <a:r>
              <a:rPr lang="ru-RU" sz="1600" b="1">
                <a:solidFill>
                  <a:srgbClr val="00B050"/>
                </a:solidFill>
                <a:latin typeface="Cambria" pitchFamily="18" charset="0"/>
                <a:cs typeface="Times New Roman" pitchFamily="18" charset="0"/>
              </a:rPr>
              <a:t>(кроме даты рождения и пола) и видеть, как изменяется расчетный условный размер Вашей будущей пенсии как по новой, так и по действующей пенсионной формуле.</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4156075" y="0"/>
            <a:ext cx="6329363" cy="944563"/>
          </a:xfrm>
          <a:prstGeom prst="rect">
            <a:avLst/>
          </a:prstGeom>
          <a:ln/>
        </p:spPr>
        <p:style>
          <a:lnRef idx="2">
            <a:schemeClr val="accent1"/>
          </a:lnRef>
          <a:fillRef idx="1">
            <a:schemeClr val="lt1"/>
          </a:fillRef>
          <a:effectRef idx="0">
            <a:schemeClr val="accent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graphicFrame>
        <p:nvGraphicFramePr>
          <p:cNvPr id="5" name="Объект 4"/>
          <p:cNvGraphicFramePr>
            <a:graphicFrameLocks noGrp="1"/>
          </p:cNvGraphicFramePr>
          <p:nvPr>
            <p:ph idx="1"/>
          </p:nvPr>
        </p:nvGraphicFramePr>
        <p:xfrm>
          <a:off x="4343925" y="1181429"/>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3" name="Прямоугольник 5"/>
          <p:cNvSpPr>
            <a:spLocks noChangeArrowheads="1"/>
          </p:cNvSpPr>
          <p:nvPr/>
        </p:nvSpPr>
        <p:spPr bwMode="auto">
          <a:xfrm>
            <a:off x="4411663" y="3603625"/>
            <a:ext cx="5954712" cy="736600"/>
          </a:xfrm>
          <a:prstGeom prst="rect">
            <a:avLst/>
          </a:prstGeom>
          <a:noFill/>
          <a:ln w="9525">
            <a:noFill/>
            <a:miter lim="800000"/>
            <a:headEnd/>
            <a:tailEnd/>
          </a:ln>
        </p:spPr>
        <p:txBody>
          <a:bodyPr lIns="99569" tIns="49785" rIns="99569" bIns="49785">
            <a:spAutoFit/>
          </a:bodyPr>
          <a:lstStyle/>
          <a:p>
            <a:pPr algn="just"/>
            <a:r>
              <a:rPr lang="ru-RU" sz="1400" i="1">
                <a:latin typeface="Cambria" pitchFamily="18" charset="0"/>
              </a:rPr>
              <a:t>Общеустановленный пенсионный возраст мужчин – 60 лет, женщин – 55 лет. В этом возрасте у Вас возникает право обратиться за назначением трудовой пенсии по старости. </a:t>
            </a:r>
          </a:p>
        </p:txBody>
      </p:sp>
      <p:sp>
        <p:nvSpPr>
          <p:cNvPr id="20484" name="Rectangle 1"/>
          <p:cNvSpPr>
            <a:spLocks noChangeArrowheads="1"/>
          </p:cNvSpPr>
          <p:nvPr/>
        </p:nvSpPr>
        <p:spPr bwMode="auto">
          <a:xfrm>
            <a:off x="4406900" y="4703763"/>
            <a:ext cx="6016625" cy="1587500"/>
          </a:xfrm>
          <a:prstGeom prst="rect">
            <a:avLst/>
          </a:prstGeom>
          <a:noFill/>
          <a:ln w="9525">
            <a:noFill/>
            <a:miter lim="800000"/>
            <a:headEnd/>
            <a:tailEnd/>
          </a:ln>
        </p:spPr>
        <p:txBody>
          <a:bodyPr lIns="99569" tIns="49785" rIns="99569" bIns="49785" anchor="ctr">
            <a:spAutoFit/>
          </a:bodyPr>
          <a:lstStyle/>
          <a:p>
            <a:pPr algn="just"/>
            <a:r>
              <a:rPr lang="ru-RU" sz="1400">
                <a:solidFill>
                  <a:srgbClr val="00B050"/>
                </a:solidFill>
                <a:latin typeface="Cambria" pitchFamily="18" charset="0"/>
                <a:cs typeface="Times New Roman" pitchFamily="18" charset="0"/>
              </a:rPr>
              <a:t>Новая пенсионная формула не предполагает увеличения пенсионного возраста. При этом, чем позднее Вы обратитесь за назначением трудовой пенсии по старости после достижения общеустановленного пенсионного возраста, тем выше будет размер Вашей пенсии. Если Ваш общий трудовой стаж к дате назначения трудовой пенсии превысит 30 лет (для женщин) и 35 лет (для мужчин), то по новой пенсионной формуле Вам будет назначена пенсия в повышенном размере.</a:t>
            </a:r>
            <a:endParaRPr lang="ru-RU" sz="1400">
              <a:solidFill>
                <a:srgbClr val="00B050"/>
              </a:solidFill>
              <a:latin typeface="Cambria" pitchFamily="18" charset="0"/>
            </a:endParaRPr>
          </a:p>
        </p:txBody>
      </p:sp>
      <p:pic>
        <p:nvPicPr>
          <p:cNvPr id="3074" name="Picture 2" descr="C:\Documents and Settings\user\Рабочий стол\0300IMG_2433.jpg"/>
          <p:cNvPicPr>
            <a:picLocks noChangeAspect="1" noChangeArrowheads="1"/>
          </p:cNvPicPr>
          <p:nvPr/>
        </p:nvPicPr>
        <p:blipFill>
          <a:blip r:embed="rId7" cstate="print"/>
          <a:srcRect/>
          <a:stretch>
            <a:fillRect/>
          </a:stretch>
        </p:blipFill>
        <p:spPr bwMode="auto">
          <a:xfrm>
            <a:off x="203200" y="1068388"/>
            <a:ext cx="3743325" cy="4570412"/>
          </a:xfrm>
          <a:prstGeom prst="rect">
            <a:avLst/>
          </a:prstGeom>
          <a:ln>
            <a:noFill/>
          </a:ln>
          <a:effectLst>
            <a:outerShdw blurRad="292100" dist="139700" dir="2700000" algn="tl" rotWithShape="0">
              <a:srgbClr val="333333">
                <a:alpha val="65000"/>
              </a:srgbClr>
            </a:outerShdw>
          </a:effectLst>
        </p:spPr>
      </p:pic>
      <p:sp>
        <p:nvSpPr>
          <p:cNvPr id="9" name="Прямоугольник 8"/>
          <p:cNvSpPr/>
          <p:nvPr/>
        </p:nvSpPr>
        <p:spPr>
          <a:xfrm>
            <a:off x="4411663" y="2284413"/>
            <a:ext cx="1817687"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0487" name="Picture 2" descr="C:\Documents and Settings\user\Рабочий стол\Безимени-1.png"/>
          <p:cNvPicPr>
            <a:picLocks noChangeAspect="1" noChangeArrowheads="1"/>
          </p:cNvPicPr>
          <p:nvPr/>
        </p:nvPicPr>
        <p:blipFill>
          <a:blip r:embed="rId8" cstate="print"/>
          <a:srcRect/>
          <a:stretch>
            <a:fillRect/>
          </a:stretch>
        </p:blipFill>
        <p:spPr bwMode="auto">
          <a:xfrm>
            <a:off x="4349750" y="1968500"/>
            <a:ext cx="708025" cy="838200"/>
          </a:xfrm>
          <a:prstGeom prst="rect">
            <a:avLst/>
          </a:prstGeom>
          <a:noFill/>
          <a:ln w="9525">
            <a:noFill/>
            <a:miter lim="800000"/>
            <a:headEnd/>
            <a:tailEnd/>
          </a:ln>
        </p:spPr>
      </p:pic>
      <p:sp>
        <p:nvSpPr>
          <p:cNvPr id="20488" name="TextBox 7"/>
          <p:cNvSpPr txBox="1">
            <a:spLocks noChangeArrowheads="1"/>
          </p:cNvSpPr>
          <p:nvPr/>
        </p:nvSpPr>
        <p:spPr bwMode="auto">
          <a:xfrm>
            <a:off x="4156075" y="79375"/>
            <a:ext cx="6329363" cy="654050"/>
          </a:xfrm>
          <a:prstGeom prst="rect">
            <a:avLst/>
          </a:prstGeom>
          <a:noFill/>
          <a:ln w="9525">
            <a:noFill/>
            <a:miter lim="800000"/>
            <a:headEnd/>
            <a:tailEnd/>
          </a:ln>
        </p:spPr>
        <p:txBody>
          <a:bodyPr lIns="99569" tIns="49785" rIns="99569" bIns="49785">
            <a:spAutoFit/>
          </a:bodyPr>
          <a:lstStyle/>
          <a:p>
            <a:pPr algn="ctr"/>
            <a:r>
              <a:rPr lang="ru-RU" sz="1800" b="1">
                <a:latin typeface="Cambria" pitchFamily="18" charset="0"/>
              </a:rPr>
              <a:t>Гражданам предлагается ввести о себе информацию, влияющую на размер будущей пенсии </a:t>
            </a:r>
          </a:p>
        </p:txBody>
      </p:sp>
      <p:sp>
        <p:nvSpPr>
          <p:cNvPr id="11" name="Овал 10"/>
          <p:cNvSpPr/>
          <p:nvPr/>
        </p:nvSpPr>
        <p:spPr>
          <a:xfrm>
            <a:off x="4156075" y="1023938"/>
            <a:ext cx="627063" cy="61277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1</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55327"/>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6" name="Rectangle 1"/>
          <p:cNvSpPr>
            <a:spLocks noChangeArrowheads="1"/>
          </p:cNvSpPr>
          <p:nvPr/>
        </p:nvSpPr>
        <p:spPr bwMode="auto">
          <a:xfrm>
            <a:off x="4343400" y="2351088"/>
            <a:ext cx="6016625" cy="1717675"/>
          </a:xfrm>
          <a:prstGeom prst="rect">
            <a:avLst/>
          </a:prstGeom>
          <a:noFill/>
          <a:ln w="9525">
            <a:noFill/>
            <a:miter lim="800000"/>
            <a:headEnd/>
            <a:tailEnd/>
          </a:ln>
        </p:spPr>
        <p:txBody>
          <a:bodyPr lIns="99569" tIns="49785" rIns="99569" bIns="49785" anchor="ctr">
            <a:spAutoFit/>
          </a:bodyPr>
          <a:lstStyle/>
          <a:p>
            <a:pPr algn="just"/>
            <a:r>
              <a:rPr lang="ru-RU" sz="1500">
                <a:solidFill>
                  <a:srgbClr val="00B050"/>
                </a:solidFill>
                <a:latin typeface="Cambria" pitchFamily="18" charset="0"/>
                <a:cs typeface="Times New Roman" pitchFamily="18" charset="0"/>
              </a:rPr>
              <a:t>У граждан 1966 года рождения и старше работодатели не производят отчисления страховых взносов на накопительную часть будущей пенсии. Все страховые взносы работодателя идут на формирование страховой части трудовой пенсии гражданина. Это значит, что у гражданина 1966 года рождения или старше трудовая пенсия по старости будет состоять только из страховой части или страховой пенсии.</a:t>
            </a:r>
            <a:endParaRPr lang="ru-RU" sz="1500">
              <a:solidFill>
                <a:srgbClr val="00B050"/>
              </a:solidFill>
              <a:latin typeface="Cambria" pitchFamily="18" charset="0"/>
            </a:endParaRPr>
          </a:p>
        </p:txBody>
      </p:sp>
      <p:pic>
        <p:nvPicPr>
          <p:cNvPr id="32770" name="Picture 2" descr="I:\!Фото\фото банк\Фотобанк 2012\моложеж и дети\молодеж\1836IMG_8963.jpg"/>
          <p:cNvPicPr>
            <a:picLocks noChangeAspect="1" noChangeArrowheads="1"/>
          </p:cNvPicPr>
          <p:nvPr/>
        </p:nvPicPr>
        <p:blipFill>
          <a:blip r:embed="rId7" cstate="print"/>
          <a:srcRect t="15716"/>
          <a:stretch>
            <a:fillRect/>
          </a:stretch>
        </p:blipFill>
        <p:spPr bwMode="auto">
          <a:xfrm>
            <a:off x="147638" y="1136650"/>
            <a:ext cx="3770312" cy="460692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406900" y="15954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1509" name="Picture 2" descr="C:\Documents and Settings\user\Рабочий стол\Безимени-1.png"/>
          <p:cNvPicPr>
            <a:picLocks noChangeAspect="1" noChangeArrowheads="1"/>
          </p:cNvPicPr>
          <p:nvPr/>
        </p:nvPicPr>
        <p:blipFill>
          <a:blip r:embed="rId8" cstate="print"/>
          <a:srcRect/>
          <a:stretch>
            <a:fillRect/>
          </a:stretch>
        </p:blipFill>
        <p:spPr bwMode="auto">
          <a:xfrm>
            <a:off x="4343400" y="1279525"/>
            <a:ext cx="708025" cy="838200"/>
          </a:xfrm>
          <a:prstGeom prst="rect">
            <a:avLst/>
          </a:prstGeom>
          <a:noFill/>
          <a:ln w="9525">
            <a:noFill/>
            <a:miter lim="800000"/>
            <a:headEnd/>
            <a:tailEnd/>
          </a:ln>
        </p:spPr>
      </p:pic>
      <p:sp>
        <p:nvSpPr>
          <p:cNvPr id="11" name="Овал 10"/>
          <p:cNvSpPr/>
          <p:nvPr/>
        </p:nvSpPr>
        <p:spPr>
          <a:xfrm>
            <a:off x="4156075" y="393700"/>
            <a:ext cx="627063" cy="60007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2</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457424" y="546191"/>
          <a:ext cx="5953931" cy="5788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0" name="Прямоугольник 5"/>
          <p:cNvSpPr>
            <a:spLocks noChangeArrowheads="1"/>
          </p:cNvSpPr>
          <p:nvPr/>
        </p:nvSpPr>
        <p:spPr bwMode="auto">
          <a:xfrm>
            <a:off x="4410075" y="3997325"/>
            <a:ext cx="5953125" cy="1254125"/>
          </a:xfrm>
          <a:prstGeom prst="rect">
            <a:avLst/>
          </a:prstGeom>
          <a:noFill/>
          <a:ln w="9525">
            <a:noFill/>
            <a:miter lim="800000"/>
            <a:headEnd/>
            <a:tailEnd/>
          </a:ln>
        </p:spPr>
        <p:txBody>
          <a:bodyPr lIns="99569" tIns="49785" rIns="99569" bIns="49785">
            <a:spAutoFit/>
          </a:bodyPr>
          <a:lstStyle/>
          <a:p>
            <a:pPr algn="just"/>
            <a:r>
              <a:rPr lang="ru-RU" sz="1500" i="1">
                <a:latin typeface="Cambria" pitchFamily="18" charset="0"/>
              </a:rPr>
              <a:t>За каждый год срочной воинской службы по новой пенсионной формуле начисляются пенсионные коэффициенты, исходя из условной зарплаты в 1 МРОТ (минимальный размер оплаты труда).</a:t>
            </a:r>
          </a:p>
          <a:p>
            <a:endParaRPr lang="ru-RU" sz="1500" i="1">
              <a:latin typeface="Cambria" pitchFamily="18" charset="0"/>
            </a:endParaRPr>
          </a:p>
        </p:txBody>
      </p:sp>
      <p:sp>
        <p:nvSpPr>
          <p:cNvPr id="22531" name="Rectangle 1"/>
          <p:cNvSpPr>
            <a:spLocks noChangeArrowheads="1"/>
          </p:cNvSpPr>
          <p:nvPr/>
        </p:nvSpPr>
        <p:spPr bwMode="auto">
          <a:xfrm>
            <a:off x="4410075" y="5005388"/>
            <a:ext cx="6016625" cy="1254125"/>
          </a:xfrm>
          <a:prstGeom prst="rect">
            <a:avLst/>
          </a:prstGeom>
          <a:noFill/>
          <a:ln w="9525">
            <a:noFill/>
            <a:miter lim="800000"/>
            <a:headEnd/>
            <a:tailEnd/>
          </a:ln>
        </p:spPr>
        <p:txBody>
          <a:bodyPr lIns="99569" tIns="49785" rIns="99569" bIns="49785" anchor="ctr">
            <a:spAutoFit/>
          </a:bodyPr>
          <a:lstStyle/>
          <a:p>
            <a:pPr algn="just"/>
            <a:r>
              <a:rPr lang="ru-RU" sz="1500" dirty="0">
                <a:solidFill>
                  <a:srgbClr val="00B050"/>
                </a:solidFill>
                <a:latin typeface="Cambria" pitchFamily="18" charset="0"/>
                <a:cs typeface="Times New Roman" pitchFamily="18" charset="0"/>
              </a:rPr>
              <a:t>Срочная воинская служба засчитывается в общий стаж. За каждый год срочной воинской службы по новой пенсионной формуле начисляется </a:t>
            </a:r>
            <a:r>
              <a:rPr lang="ru-RU" sz="1500" dirty="0" smtClean="0">
                <a:solidFill>
                  <a:srgbClr val="00B050"/>
                </a:solidFill>
                <a:latin typeface="Cambria" pitchFamily="18" charset="0"/>
                <a:cs typeface="Times New Roman" pitchFamily="18" charset="0"/>
              </a:rPr>
              <a:t>0,85 </a:t>
            </a:r>
            <a:r>
              <a:rPr lang="ru-RU" sz="1500" dirty="0">
                <a:solidFill>
                  <a:srgbClr val="00B050"/>
                </a:solidFill>
                <a:latin typeface="Cambria" pitchFamily="18" charset="0"/>
                <a:cs typeface="Times New Roman" pitchFamily="18" charset="0"/>
              </a:rPr>
              <a:t>пенсионного коэффициента и один год страхового (нетрудового) стажа, который учитывается в Вашем общем стаже.</a:t>
            </a:r>
          </a:p>
        </p:txBody>
      </p:sp>
      <p:pic>
        <p:nvPicPr>
          <p:cNvPr id="33794" name="Picture 2"/>
          <p:cNvPicPr>
            <a:picLocks noChangeAspect="1" noChangeArrowheads="1"/>
          </p:cNvPicPr>
          <p:nvPr/>
        </p:nvPicPr>
        <p:blipFill>
          <a:blip r:embed="rId7" cstate="print"/>
          <a:srcRect r="731" b="4348"/>
          <a:stretch>
            <a:fillRect/>
          </a:stretch>
        </p:blipFill>
        <p:spPr bwMode="auto">
          <a:xfrm>
            <a:off x="144463" y="1417638"/>
            <a:ext cx="3822700" cy="3292475"/>
          </a:xfrm>
          <a:prstGeom prst="rect">
            <a:avLst/>
          </a:prstGeom>
          <a:ln>
            <a:noFill/>
          </a:ln>
          <a:effectLst>
            <a:outerShdw blurRad="292100" dist="139700" dir="2700000" algn="tl" rotWithShape="0">
              <a:srgbClr val="333333">
                <a:alpha val="65000"/>
              </a:srgbClr>
            </a:outerShdw>
          </a:effectLst>
        </p:spPr>
      </p:pic>
      <p:sp>
        <p:nvSpPr>
          <p:cNvPr id="7" name="Прямоугольник 6"/>
          <p:cNvSpPr/>
          <p:nvPr/>
        </p:nvSpPr>
        <p:spPr>
          <a:xfrm>
            <a:off x="4406900" y="2127250"/>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2534" name="Picture 2" descr="C:\Documents and Settings\user\Рабочий стол\Безимени-1.png"/>
          <p:cNvPicPr>
            <a:picLocks noChangeAspect="1" noChangeArrowheads="1"/>
          </p:cNvPicPr>
          <p:nvPr/>
        </p:nvPicPr>
        <p:blipFill>
          <a:blip r:embed="rId8" cstate="print"/>
          <a:srcRect/>
          <a:stretch>
            <a:fillRect/>
          </a:stretch>
        </p:blipFill>
        <p:spPr bwMode="auto">
          <a:xfrm>
            <a:off x="4343400" y="1811338"/>
            <a:ext cx="708025" cy="838200"/>
          </a:xfrm>
          <a:prstGeom prst="rect">
            <a:avLst/>
          </a:prstGeom>
          <a:noFill/>
          <a:ln w="9525">
            <a:noFill/>
            <a:miter lim="800000"/>
            <a:headEnd/>
            <a:tailEnd/>
          </a:ln>
        </p:spPr>
      </p:pic>
      <p:sp>
        <p:nvSpPr>
          <p:cNvPr id="11" name="Овал 10"/>
          <p:cNvSpPr/>
          <p:nvPr/>
        </p:nvSpPr>
        <p:spPr>
          <a:xfrm>
            <a:off x="4156075" y="493713"/>
            <a:ext cx="627063" cy="6016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3</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93792"/>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4" name="Прямоугольник 5"/>
          <p:cNvSpPr>
            <a:spLocks noChangeArrowheads="1"/>
          </p:cNvSpPr>
          <p:nvPr/>
        </p:nvSpPr>
        <p:spPr bwMode="auto">
          <a:xfrm>
            <a:off x="4406900" y="2555875"/>
            <a:ext cx="5953125" cy="1254704"/>
          </a:xfrm>
          <a:prstGeom prst="rect">
            <a:avLst/>
          </a:prstGeom>
          <a:noFill/>
          <a:ln w="9525">
            <a:noFill/>
            <a:miter lim="800000"/>
            <a:headEnd/>
            <a:tailEnd/>
          </a:ln>
        </p:spPr>
        <p:txBody>
          <a:bodyPr lIns="99569" tIns="49785" rIns="99569" bIns="49785">
            <a:spAutoFit/>
          </a:bodyPr>
          <a:lstStyle/>
          <a:p>
            <a:pPr algn="just"/>
            <a:r>
              <a:rPr lang="ru-RU" sz="1500" i="1" dirty="0">
                <a:latin typeface="Cambria" pitchFamily="18" charset="0"/>
              </a:rPr>
              <a:t>Общеустановленный пенсионный возраст мужчин – 60 лет, женщин – 55 лет. Укажите предполагаемую продолжительность Вашего стажа работы – от начала трудовой деятельности до достижения пенсионного возраста. Периоды учебы, </a:t>
            </a:r>
            <a:r>
              <a:rPr lang="ru-RU" sz="1500" i="1" dirty="0" smtClean="0">
                <a:latin typeface="Cambria" pitchFamily="18" charset="0"/>
              </a:rPr>
              <a:t>периоды </a:t>
            </a:r>
            <a:r>
              <a:rPr lang="ru-RU" sz="1500" i="1" dirty="0">
                <a:latin typeface="Cambria" pitchFamily="18" charset="0"/>
              </a:rPr>
              <a:t>ухода за детьми и срочной воинской службы не должны учитываться.</a:t>
            </a:r>
          </a:p>
        </p:txBody>
      </p:sp>
      <p:sp>
        <p:nvSpPr>
          <p:cNvPr id="23555" name="Rectangle 1"/>
          <p:cNvSpPr>
            <a:spLocks noChangeArrowheads="1"/>
          </p:cNvSpPr>
          <p:nvPr/>
        </p:nvSpPr>
        <p:spPr bwMode="auto">
          <a:xfrm>
            <a:off x="4406900" y="3997325"/>
            <a:ext cx="6016625" cy="2470150"/>
          </a:xfrm>
          <a:prstGeom prst="rect">
            <a:avLst/>
          </a:prstGeom>
          <a:noFill/>
          <a:ln w="9525">
            <a:noFill/>
            <a:miter lim="800000"/>
            <a:headEnd/>
            <a:tailEnd/>
          </a:ln>
        </p:spPr>
        <p:txBody>
          <a:bodyPr lIns="99569" tIns="49785" rIns="99569" bIns="49785" anchor="ctr">
            <a:spAutoFit/>
          </a:bodyPr>
          <a:lstStyle/>
          <a:p>
            <a:pPr algn="just"/>
            <a:r>
              <a:rPr lang="ru-RU" sz="1400" dirty="0">
                <a:solidFill>
                  <a:srgbClr val="00B050"/>
                </a:solidFill>
                <a:latin typeface="Cambria" pitchFamily="18" charset="0"/>
                <a:cs typeface="Times New Roman" pitchFamily="18" charset="0"/>
              </a:rPr>
              <a:t>Если Ваш общий трудовой стаж к дате назначения трудовой пенсии превысит 30 лет (для женщин) и 35 лет (для мужчин), то по новой пенсионной формуле Ваша пенсия будет назначена в повышенном размере. За каждый год общего стажа от 30 до 40 лет для женщин и от 35 до 45 лет для мужчин дополнительно зачисляется </a:t>
            </a:r>
            <a:r>
              <a:rPr lang="ru-RU" sz="1400" dirty="0" smtClean="0">
                <a:solidFill>
                  <a:srgbClr val="00B050"/>
                </a:solidFill>
                <a:latin typeface="Cambria" pitchFamily="18" charset="0"/>
                <a:cs typeface="Times New Roman" pitchFamily="18" charset="0"/>
              </a:rPr>
              <a:t>1 пенсионный коэффициент. </a:t>
            </a:r>
            <a:r>
              <a:rPr lang="ru-RU" sz="1400" dirty="0">
                <a:solidFill>
                  <a:srgbClr val="00B050"/>
                </a:solidFill>
                <a:latin typeface="Cambria" pitchFamily="18" charset="0"/>
                <a:cs typeface="Times New Roman" pitchFamily="18" charset="0"/>
              </a:rPr>
              <a:t>За стаж в 35 лет для женщин и 40 лет для мужчин дополнительно (единовременно) </a:t>
            </a:r>
            <a:r>
              <a:rPr lang="ru-RU" sz="1400" dirty="0" smtClean="0">
                <a:solidFill>
                  <a:srgbClr val="00B050"/>
                </a:solidFill>
                <a:latin typeface="Cambria" pitchFamily="18" charset="0"/>
                <a:cs typeface="Times New Roman" pitchFamily="18" charset="0"/>
              </a:rPr>
              <a:t>начисляются 5 пенсионных коэффициентов. </a:t>
            </a:r>
            <a:r>
              <a:rPr lang="ru-RU" sz="1400" dirty="0">
                <a:solidFill>
                  <a:srgbClr val="00B050"/>
                </a:solidFill>
                <a:latin typeface="Cambria" pitchFamily="18" charset="0"/>
                <a:cs typeface="Times New Roman" pitchFamily="18" charset="0"/>
              </a:rPr>
              <a:t>Если Ваш общий стаж составит менее 15 лет, то Вы не будете иметь право на трудовую пенсию по старости, и Вам (женщинам в 60 лет, мужчинам – в 65 лет) можно будет обратиться в Пенсионный фонд России за социальной пенсией, размер которой меньше трудовой.</a:t>
            </a:r>
          </a:p>
        </p:txBody>
      </p:sp>
      <p:sp>
        <p:nvSpPr>
          <p:cNvPr id="7" name="Прямоугольник 6"/>
          <p:cNvSpPr/>
          <p:nvPr/>
        </p:nvSpPr>
        <p:spPr>
          <a:xfrm>
            <a:off x="4406900" y="2047875"/>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3557" name="Picture 2" descr="C:\Documents and Settings\user\Рабочий стол\Безимени-1.png"/>
          <p:cNvPicPr>
            <a:picLocks noChangeAspect="1" noChangeArrowheads="1"/>
          </p:cNvPicPr>
          <p:nvPr/>
        </p:nvPicPr>
        <p:blipFill>
          <a:blip r:embed="rId7" cstate="print"/>
          <a:srcRect/>
          <a:stretch>
            <a:fillRect/>
          </a:stretch>
        </p:blipFill>
        <p:spPr bwMode="auto">
          <a:xfrm>
            <a:off x="4343400" y="1760538"/>
            <a:ext cx="708025" cy="838200"/>
          </a:xfrm>
          <a:prstGeom prst="rect">
            <a:avLst/>
          </a:prstGeom>
          <a:noFill/>
          <a:ln w="9525">
            <a:noFill/>
            <a:miter lim="800000"/>
            <a:headEnd/>
            <a:tailEnd/>
          </a:ln>
        </p:spPr>
      </p:pic>
      <p:pic>
        <p:nvPicPr>
          <p:cNvPr id="9" name="Picture 6" descr="I:\!Фото\фото банк\Фотобанк 2012\работодатели\самозанятое население\3080IMG_8104.jpg"/>
          <p:cNvPicPr>
            <a:picLocks noChangeAspect="1" noChangeArrowheads="1"/>
          </p:cNvPicPr>
          <p:nvPr/>
        </p:nvPicPr>
        <p:blipFill>
          <a:blip r:embed="rId8" cstate="print"/>
          <a:srcRect/>
          <a:stretch>
            <a:fillRect/>
          </a:stretch>
        </p:blipFill>
        <p:spPr bwMode="auto">
          <a:xfrm>
            <a:off x="187325" y="1968500"/>
            <a:ext cx="3779838" cy="2884488"/>
          </a:xfrm>
          <a:prstGeom prst="rect">
            <a:avLst/>
          </a:prstGeom>
          <a:ln>
            <a:noFill/>
          </a:ln>
          <a:effectLst>
            <a:outerShdw blurRad="292100" dist="139700" dir="2700000" algn="tl" rotWithShape="0">
              <a:srgbClr val="333333">
                <a:alpha val="65000"/>
              </a:srgbClr>
            </a:outerShdw>
          </a:effectLst>
        </p:spPr>
      </p:pic>
      <p:sp>
        <p:nvSpPr>
          <p:cNvPr id="12" name="Овал 11"/>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4</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nvPr>
        </p:nvGraphicFramePr>
        <p:xfrm>
          <a:off x="4338362" y="393792"/>
          <a:ext cx="5953931" cy="5788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578" name="Прямоугольник 5"/>
          <p:cNvSpPr>
            <a:spLocks noChangeArrowheads="1"/>
          </p:cNvSpPr>
          <p:nvPr/>
        </p:nvSpPr>
        <p:spPr bwMode="auto">
          <a:xfrm>
            <a:off x="4406900" y="1674813"/>
            <a:ext cx="5953125" cy="561975"/>
          </a:xfrm>
          <a:prstGeom prst="rect">
            <a:avLst/>
          </a:prstGeom>
          <a:noFill/>
          <a:ln w="9525">
            <a:noFill/>
            <a:miter lim="800000"/>
            <a:headEnd/>
            <a:tailEnd/>
          </a:ln>
        </p:spPr>
        <p:txBody>
          <a:bodyPr lIns="99569" tIns="49785" rIns="99569" bIns="49785">
            <a:spAutoFit/>
          </a:bodyPr>
          <a:lstStyle/>
          <a:p>
            <a:r>
              <a:rPr lang="ru-RU" sz="1500" i="1">
                <a:latin typeface="Cambria" pitchFamily="18" charset="0"/>
              </a:rPr>
              <a:t>Периоды ухода за детьми (декрет) учитываются в Вашем общем стаже.</a:t>
            </a:r>
          </a:p>
        </p:txBody>
      </p:sp>
      <p:sp>
        <p:nvSpPr>
          <p:cNvPr id="24579" name="Rectangle 1"/>
          <p:cNvSpPr>
            <a:spLocks noChangeArrowheads="1"/>
          </p:cNvSpPr>
          <p:nvPr/>
        </p:nvSpPr>
        <p:spPr bwMode="auto">
          <a:xfrm>
            <a:off x="4406900" y="5244954"/>
            <a:ext cx="6016625" cy="962317"/>
          </a:xfrm>
          <a:prstGeom prst="rect">
            <a:avLst/>
          </a:prstGeom>
          <a:noFill/>
          <a:ln w="9525">
            <a:noFill/>
            <a:miter lim="800000"/>
            <a:headEnd/>
            <a:tailEnd/>
          </a:ln>
        </p:spPr>
        <p:txBody>
          <a:bodyPr lIns="99569" tIns="49785" rIns="99569" bIns="49785" anchor="ctr">
            <a:spAutoFit/>
          </a:bodyPr>
          <a:lstStyle/>
          <a:p>
            <a:pPr algn="just"/>
            <a:r>
              <a:rPr lang="ru-RU" sz="1400" dirty="0" smtClean="0">
                <a:solidFill>
                  <a:srgbClr val="00B050"/>
                </a:solidFill>
                <a:latin typeface="Cambria" pitchFamily="18" charset="0"/>
                <a:cs typeface="Times New Roman" pitchFamily="18" charset="0"/>
              </a:rPr>
              <a:t>0,85 </a:t>
            </a:r>
            <a:r>
              <a:rPr lang="ru-RU" sz="1400" dirty="0">
                <a:solidFill>
                  <a:srgbClr val="00B050"/>
                </a:solidFill>
                <a:latin typeface="Cambria" pitchFamily="18" charset="0"/>
                <a:cs typeface="Times New Roman" pitchFamily="18" charset="0"/>
              </a:rPr>
              <a:t>пенсионного коэффициента за год отпуска по уходу за первым ребенком, </a:t>
            </a:r>
            <a:r>
              <a:rPr lang="ru-RU" sz="1400" dirty="0" smtClean="0">
                <a:solidFill>
                  <a:srgbClr val="00B050"/>
                </a:solidFill>
                <a:latin typeface="Cambria" pitchFamily="18" charset="0"/>
                <a:cs typeface="Times New Roman" pitchFamily="18" charset="0"/>
              </a:rPr>
              <a:t>1,7 </a:t>
            </a:r>
            <a:r>
              <a:rPr lang="ru-RU" sz="1400" dirty="0">
                <a:solidFill>
                  <a:srgbClr val="00B050"/>
                </a:solidFill>
                <a:latin typeface="Cambria" pitchFamily="18" charset="0"/>
                <a:cs typeface="Times New Roman" pitchFamily="18" charset="0"/>
              </a:rPr>
              <a:t>пенсионного коэффициента за год отпуска по уходу за вторым ребенком, </a:t>
            </a:r>
            <a:r>
              <a:rPr lang="ru-RU" sz="1400" dirty="0" smtClean="0">
                <a:solidFill>
                  <a:srgbClr val="00B050"/>
                </a:solidFill>
                <a:latin typeface="Cambria" pitchFamily="18" charset="0"/>
                <a:cs typeface="Times New Roman" pitchFamily="18" charset="0"/>
              </a:rPr>
              <a:t>2,55 </a:t>
            </a:r>
            <a:r>
              <a:rPr lang="ru-RU" sz="1400" dirty="0">
                <a:solidFill>
                  <a:srgbClr val="00B050"/>
                </a:solidFill>
                <a:latin typeface="Cambria" pitchFamily="18" charset="0"/>
                <a:cs typeface="Times New Roman" pitchFamily="18" charset="0"/>
              </a:rPr>
              <a:t>пенсионного коэффициента за год отпуска по уходу за третьим ребенком.</a:t>
            </a:r>
          </a:p>
        </p:txBody>
      </p:sp>
      <p:sp>
        <p:nvSpPr>
          <p:cNvPr id="7" name="Прямоугольник 6"/>
          <p:cNvSpPr/>
          <p:nvPr/>
        </p:nvSpPr>
        <p:spPr>
          <a:xfrm>
            <a:off x="4406900" y="1152525"/>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4581" name="Picture 2" descr="C:\Documents and Settings\user\Рабочий стол\Безимени-1.png"/>
          <p:cNvPicPr>
            <a:picLocks noChangeAspect="1" noChangeArrowheads="1"/>
          </p:cNvPicPr>
          <p:nvPr/>
        </p:nvPicPr>
        <p:blipFill>
          <a:blip r:embed="rId7" cstate="print"/>
          <a:srcRect/>
          <a:stretch>
            <a:fillRect/>
          </a:stretch>
        </p:blipFill>
        <p:spPr bwMode="auto">
          <a:xfrm>
            <a:off x="4343400" y="866775"/>
            <a:ext cx="708025" cy="838200"/>
          </a:xfrm>
          <a:prstGeom prst="rect">
            <a:avLst/>
          </a:prstGeom>
          <a:noFill/>
          <a:ln w="9525">
            <a:noFill/>
            <a:miter lim="800000"/>
            <a:headEnd/>
            <a:tailEnd/>
          </a:ln>
        </p:spPr>
      </p:pic>
      <p:sp>
        <p:nvSpPr>
          <p:cNvPr id="12" name="Овал 11"/>
          <p:cNvSpPr/>
          <p:nvPr/>
        </p:nvSpPr>
        <p:spPr>
          <a:xfrm>
            <a:off x="4156075" y="157163"/>
            <a:ext cx="627063" cy="550862"/>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5</a:t>
            </a:r>
          </a:p>
        </p:txBody>
      </p:sp>
      <p:grpSp>
        <p:nvGrpSpPr>
          <p:cNvPr id="24583" name="Группа 9"/>
          <p:cNvGrpSpPr>
            <a:grpSpLocks/>
          </p:cNvGrpSpPr>
          <p:nvPr/>
        </p:nvGrpSpPr>
        <p:grpSpPr bwMode="auto">
          <a:xfrm>
            <a:off x="4343400" y="2362200"/>
            <a:ext cx="5954713" cy="946150"/>
            <a:chOff x="0" y="0"/>
            <a:chExt cx="6786562" cy="558645"/>
          </a:xfrm>
        </p:grpSpPr>
        <p:sp>
          <p:nvSpPr>
            <p:cNvPr id="11" name="Скругленный прямоугольник 10"/>
            <p:cNvSpPr/>
            <p:nvPr/>
          </p:nvSpPr>
          <p:spPr>
            <a:xfrm>
              <a:off x="0" y="0"/>
              <a:ext cx="6786562" cy="558645"/>
            </a:xfrm>
            <a:prstGeom prst="roundRect">
              <a:avLst/>
            </a:prstGeom>
          </p:spPr>
          <p:style>
            <a:lnRef idx="0">
              <a:schemeClr val="lt1">
                <a:hueOff val="0"/>
                <a:satOff val="0"/>
                <a:lumOff val="0"/>
                <a:alphaOff val="0"/>
              </a:schemeClr>
            </a:lnRef>
            <a:fillRef idx="3">
              <a:schemeClr val="accent1">
                <a:shade val="80000"/>
                <a:hueOff val="0"/>
                <a:satOff val="0"/>
                <a:lumOff val="0"/>
                <a:alphaOff val="0"/>
              </a:schemeClr>
            </a:fillRef>
            <a:effectRef idx="2">
              <a:schemeClr val="accent1">
                <a:shade val="80000"/>
                <a:hueOff val="0"/>
                <a:satOff val="0"/>
                <a:lumOff val="0"/>
                <a:alphaOff val="0"/>
              </a:schemeClr>
            </a:effectRef>
            <a:fontRef idx="minor">
              <a:schemeClr val="lt1"/>
            </a:fontRef>
          </p:style>
        </p:sp>
        <p:sp>
          <p:nvSpPr>
            <p:cNvPr id="13" name="Скругленный прямоугольник 4"/>
            <p:cNvSpPr/>
            <p:nvPr/>
          </p:nvSpPr>
          <p:spPr>
            <a:xfrm>
              <a:off x="27140" y="27183"/>
              <a:ext cx="6732283" cy="504280"/>
            </a:xfrm>
            <a:prstGeom prst="rect">
              <a:avLst/>
            </a:prstGeom>
          </p:spPr>
          <p:style>
            <a:lnRef idx="0">
              <a:scrgbClr r="0" g="0" b="0"/>
            </a:lnRef>
            <a:fillRef idx="0">
              <a:scrgbClr r="0" g="0" b="0"/>
            </a:fillRef>
            <a:effectRef idx="0">
              <a:scrgbClr r="0" g="0" b="0"/>
            </a:effectRef>
            <a:fontRef idx="minor">
              <a:schemeClr val="lt1"/>
            </a:fontRef>
          </p:style>
          <p:txBody>
            <a:bodyPr lIns="87630" tIns="87630" rIns="87630" bIns="87630" anchor="ctr"/>
            <a:lstStyle/>
            <a:p>
              <a:pPr algn="ctr"/>
              <a:r>
                <a:rPr lang="ru-RU">
                  <a:solidFill>
                    <a:srgbClr val="FFFFFF"/>
                  </a:solidFill>
                </a:rPr>
                <a:t>        Сколько  лет Вы планируете находиться в отпуске по уходу за каждым из детей?</a:t>
              </a:r>
            </a:p>
          </p:txBody>
        </p:sp>
      </p:grpSp>
      <p:sp>
        <p:nvSpPr>
          <p:cNvPr id="14" name="Овал 13"/>
          <p:cNvSpPr/>
          <p:nvPr/>
        </p:nvSpPr>
        <p:spPr>
          <a:xfrm>
            <a:off x="4156075" y="2127250"/>
            <a:ext cx="627063" cy="581025"/>
          </a:xfrm>
          <a:prstGeom prst="ellipse">
            <a:avLst/>
          </a:prstGeom>
          <a:ln/>
        </p:spPr>
        <p:style>
          <a:lnRef idx="1">
            <a:schemeClr val="accent3"/>
          </a:lnRef>
          <a:fillRef idx="3">
            <a:schemeClr val="accent3"/>
          </a:fillRef>
          <a:effectRef idx="2">
            <a:schemeClr val="accent3"/>
          </a:effectRef>
          <a:fontRef idx="minor">
            <a:schemeClr val="lt1"/>
          </a:fontRef>
        </p:style>
        <p:txBody>
          <a:bodyPr lIns="99569" tIns="49785" rIns="99569" bIns="49785" anchor="ctr"/>
          <a:lstStyle/>
          <a:p>
            <a:pPr algn="ctr" defTabSz="995690" fontAlgn="auto">
              <a:spcBef>
                <a:spcPts val="0"/>
              </a:spcBef>
              <a:spcAft>
                <a:spcPts val="0"/>
              </a:spcAft>
              <a:defRPr/>
            </a:pPr>
            <a:r>
              <a:rPr lang="ru-RU" sz="3300" b="1" dirty="0"/>
              <a:t>6</a:t>
            </a:r>
          </a:p>
        </p:txBody>
      </p:sp>
      <p:sp>
        <p:nvSpPr>
          <p:cNvPr id="15" name="Прямоугольник 14"/>
          <p:cNvSpPr/>
          <p:nvPr/>
        </p:nvSpPr>
        <p:spPr>
          <a:xfrm>
            <a:off x="4540250" y="3487738"/>
            <a:ext cx="1817688" cy="393700"/>
          </a:xfrm>
          <a:prstGeom prst="rect">
            <a:avLst/>
          </a:prstGeom>
          <a:ln/>
        </p:spPr>
        <p:style>
          <a:lnRef idx="2">
            <a:schemeClr val="dk1"/>
          </a:lnRef>
          <a:fillRef idx="1">
            <a:schemeClr val="lt1"/>
          </a:fillRef>
          <a:effectRef idx="0">
            <a:schemeClr val="dk1"/>
          </a:effectRef>
          <a:fontRef idx="minor">
            <a:schemeClr val="dk1"/>
          </a:fontRef>
        </p:style>
        <p:txBody>
          <a:bodyPr lIns="99569" tIns="49785" rIns="99569" bIns="49785" anchor="ctr"/>
          <a:lstStyle/>
          <a:p>
            <a:pPr algn="ctr" defTabSz="995690" fontAlgn="auto">
              <a:spcBef>
                <a:spcPts val="0"/>
              </a:spcBef>
              <a:spcAft>
                <a:spcPts val="0"/>
              </a:spcAft>
              <a:defRPr/>
            </a:pPr>
            <a:endParaRPr lang="ru-RU" sz="2600" dirty="0"/>
          </a:p>
        </p:txBody>
      </p:sp>
      <p:pic>
        <p:nvPicPr>
          <p:cNvPr id="24586" name="Picture 2" descr="C:\Documents and Settings\user\Рабочий стол\Безимени-1.png"/>
          <p:cNvPicPr>
            <a:picLocks noChangeAspect="1" noChangeArrowheads="1"/>
          </p:cNvPicPr>
          <p:nvPr/>
        </p:nvPicPr>
        <p:blipFill>
          <a:blip r:embed="rId7" cstate="print"/>
          <a:srcRect/>
          <a:stretch>
            <a:fillRect/>
          </a:stretch>
        </p:blipFill>
        <p:spPr bwMode="auto">
          <a:xfrm>
            <a:off x="4478338" y="3201988"/>
            <a:ext cx="706437" cy="836612"/>
          </a:xfrm>
          <a:prstGeom prst="rect">
            <a:avLst/>
          </a:prstGeom>
          <a:noFill/>
          <a:ln w="9525">
            <a:noFill/>
            <a:miter lim="800000"/>
            <a:headEnd/>
            <a:tailEnd/>
          </a:ln>
        </p:spPr>
      </p:pic>
      <p:sp>
        <p:nvSpPr>
          <p:cNvPr id="24587" name="Прямоугольник 16"/>
          <p:cNvSpPr>
            <a:spLocks noChangeArrowheads="1"/>
          </p:cNvSpPr>
          <p:nvPr/>
        </p:nvSpPr>
        <p:spPr bwMode="auto">
          <a:xfrm>
            <a:off x="4406900" y="3989388"/>
            <a:ext cx="5953125" cy="1374775"/>
          </a:xfrm>
          <a:prstGeom prst="rect">
            <a:avLst/>
          </a:prstGeom>
          <a:noFill/>
          <a:ln w="9525">
            <a:noFill/>
            <a:miter lim="800000"/>
            <a:headEnd/>
            <a:tailEnd/>
          </a:ln>
        </p:spPr>
        <p:txBody>
          <a:bodyPr lIns="99569" tIns="49785" rIns="99569" bIns="49785">
            <a:spAutoFit/>
          </a:bodyPr>
          <a:lstStyle/>
          <a:p>
            <a:r>
              <a:rPr lang="ru-RU" sz="1400" i="1">
                <a:latin typeface="Cambria" pitchFamily="18" charset="0"/>
              </a:rPr>
              <a:t>Сегодня нахождение в отпуске по уходу за ребенком  (декрете) до 1,5 лет входит в общий стаж, в сумме – не более 3 лет при уходе за несколькими детьми. По новой пенсионной формуле планируется учитывать период декретных отпусков по уходу за тремя детьми в сумме до 4,5 лет .</a:t>
            </a:r>
          </a:p>
          <a:p>
            <a:endParaRPr lang="ru-RU" sz="1400" i="1">
              <a:latin typeface="Cambria" pitchFamily="18" charset="0"/>
            </a:endParaRPr>
          </a:p>
        </p:txBody>
      </p:sp>
      <p:pic>
        <p:nvPicPr>
          <p:cNvPr id="1026" name="Picture 2" descr="I:\!Фото\фото банк\ФОТО БАНК ПФР 2010\СТУДИЯ\СЕМЬЯ\МАМА ПАПА И ДЕТИ\IMG_8682.jpg"/>
          <p:cNvPicPr>
            <a:picLocks noChangeAspect="1" noChangeArrowheads="1"/>
          </p:cNvPicPr>
          <p:nvPr/>
        </p:nvPicPr>
        <p:blipFill>
          <a:blip r:embed="rId8" cstate="print"/>
          <a:srcRect/>
          <a:stretch>
            <a:fillRect/>
          </a:stretch>
        </p:blipFill>
        <p:spPr bwMode="auto">
          <a:xfrm>
            <a:off x="417513" y="1016000"/>
            <a:ext cx="3357562" cy="4841875"/>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102801096">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_16x9">
      <a:majorFont>
        <a:latin typeface="Cambria"/>
        <a:ea typeface=""/>
        <a:cs typeface=""/>
      </a:majorFont>
      <a:minorFont>
        <a:latin typeface="Cambria"/>
        <a:ea typeface=""/>
        <a:cs typeface=""/>
      </a:minorFont>
    </a:fontScheme>
    <a:fmtScheme name="EcoLiving_16x9">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miter lim="800000"/>
        </a:ln>
        <a:ln w="28575" cap="flat" cmpd="sng" algn="ctr">
          <a:solidFill>
            <a:schemeClr val="phClr"/>
          </a:solidFill>
          <a:miter lim="800000"/>
        </a:ln>
        <a:ln w="41275" cap="flat" cmpd="sng" algn="ctr">
          <a:solidFill>
            <a:schemeClr val="phClr"/>
          </a:solidFill>
          <a:miter lim="800000"/>
        </a:ln>
      </a:lnStyleLst>
      <a:effectStyleLst>
        <a:effectStyle>
          <a:effectLst/>
        </a:effectStyle>
        <a:effectStyle>
          <a:effectLst>
            <a:outerShdw blurRad="39999" dist="23000" dir="5400000" algn="bl" rotWithShape="0">
              <a:srgbClr val="000000">
                <a:alpha val="40000"/>
              </a:srgbClr>
            </a:outerShdw>
          </a:effectLst>
        </a:effectStyle>
        <a:effectStyle>
          <a:effectLst>
            <a:outerShdw blurRad="38100" dist="19050" dir="540000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28575">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EcoLiving">
      <a:dk1>
        <a:srgbClr val="404040"/>
      </a:dk1>
      <a:lt1>
        <a:sysClr val="window" lastClr="FFFFFF"/>
      </a:lt1>
      <a:dk2>
        <a:srgbClr val="000000"/>
      </a:dk2>
      <a:lt2>
        <a:srgbClr val="F5EECF"/>
      </a:lt2>
      <a:accent1>
        <a:srgbClr val="488E4A"/>
      </a:accent1>
      <a:accent2>
        <a:srgbClr val="6595BC"/>
      </a:accent2>
      <a:accent3>
        <a:srgbClr val="CB6933"/>
      </a:accent3>
      <a:accent4>
        <a:srgbClr val="D4BC49"/>
      </a:accent4>
      <a:accent5>
        <a:srgbClr val="8F5C31"/>
      </a:accent5>
      <a:accent6>
        <a:srgbClr val="6E7588"/>
      </a:accent6>
      <a:hlink>
        <a:srgbClr val="B1754C"/>
      </a:hlink>
      <a:folHlink>
        <a:srgbClr val="6595BC"/>
      </a:folHlink>
    </a:clrScheme>
    <a:fontScheme name="EcoLiving">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TS102801096</Template>
  <TotalTime>0</TotalTime>
  <Words>1920</Words>
  <Application>Microsoft Office PowerPoint</Application>
  <PresentationFormat>Произвольный</PresentationFormat>
  <Paragraphs>129</Paragraphs>
  <Slides>15</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TS102801096</vt:lpstr>
      <vt:lpstr>Проект «Пенсионный калькулятор»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Пенсионный калькулятор-моделятор</dc:title>
  <dc:creator/>
  <cp:lastModifiedBy/>
  <cp:revision>5</cp:revision>
  <dcterms:created xsi:type="dcterms:W3CDTF">2013-04-26T07:37:06Z</dcterms:created>
  <dcterms:modified xsi:type="dcterms:W3CDTF">2013-06-25T04:24:05Z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TC028010969991</vt:lpwstr>
  </property>
</Properties>
</file>